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82" r:id="rId5"/>
    <p:sldId id="259" r:id="rId6"/>
    <p:sldId id="260" r:id="rId7"/>
    <p:sldId id="261" r:id="rId8"/>
    <p:sldId id="262" r:id="rId9"/>
    <p:sldId id="263" r:id="rId10"/>
    <p:sldId id="264" r:id="rId11"/>
    <p:sldId id="280" r:id="rId12"/>
    <p:sldId id="281" r:id="rId13"/>
    <p:sldId id="279" r:id="rId14"/>
    <p:sldId id="265" r:id="rId15"/>
    <p:sldId id="266" r:id="rId16"/>
    <p:sldId id="267" r:id="rId17"/>
    <p:sldId id="270" r:id="rId18"/>
    <p:sldId id="272" r:id="rId19"/>
    <p:sldId id="273" r:id="rId20"/>
    <p:sldId id="275" r:id="rId21"/>
    <p:sldId id="276" r:id="rId22"/>
    <p:sldId id="277" r:id="rId23"/>
    <p:sldId id="271" r:id="rId24"/>
    <p:sldId id="278"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fr-FR" smtClean="0"/>
              <a:t>Modifiez le style du titre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5F874156-0750-4EC5-84CC-4E4E93B2778D}" type="datetimeFigureOut">
              <a:rPr lang="de-DE" smtClean="0"/>
              <a:t>28.04.2016</a:t>
            </a:fld>
            <a:endParaRPr lang="de-DE"/>
          </a:p>
        </p:txBody>
      </p:sp>
      <p:sp>
        <p:nvSpPr>
          <p:cNvPr id="8" name="Slide Number Placeholder 7"/>
          <p:cNvSpPr>
            <a:spLocks noGrp="1"/>
          </p:cNvSpPr>
          <p:nvPr>
            <p:ph type="sldNum" sz="quarter" idx="11"/>
          </p:nvPr>
        </p:nvSpPr>
        <p:spPr/>
        <p:txBody>
          <a:bodyPr/>
          <a:lstStyle/>
          <a:p>
            <a:fld id="{289B1BC3-D143-46B8-BA5B-E2811E9C4E44}" type="slidenum">
              <a:rPr lang="de-DE" smtClean="0"/>
              <a:t>‹N°›</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F874156-0750-4EC5-84CC-4E4E93B2778D}" type="datetimeFigureOut">
              <a:rPr lang="de-DE" smtClean="0"/>
              <a:t>28.04.2016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F874156-0750-4EC5-84CC-4E4E93B2778D}" type="datetimeFigureOut">
              <a:rPr lang="de-DE" smtClean="0"/>
              <a:t>28.04.2016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874156-0750-4EC5-84CC-4E4E93B2778D}" type="datetimeFigureOut">
              <a:rPr lang="de-DE" smtClean="0"/>
              <a:t>28.04.2016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fr-FR" smtClean="0"/>
              <a:t>Modifiez le style du titre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F874156-0750-4EC5-84CC-4E4E93B2778D}" type="datetimeFigureOut">
              <a:rPr lang="de-DE" smtClean="0"/>
              <a:t>28.04.2016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874156-0750-4EC5-84CC-4E4E93B2778D}" type="datetimeFigureOut">
              <a:rPr lang="de-DE" smtClean="0"/>
              <a:t>28.04.2016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89B1BC3-D143-46B8-BA5B-E2811E9C4E44}" type="slidenum">
              <a:rPr lang="de-DE" smtClean="0"/>
              <a:t>‹N°›</a:t>
            </a:fld>
            <a:endParaRPr lang="de-DE"/>
          </a:p>
        </p:txBody>
      </p:sp>
      <p:sp>
        <p:nvSpPr>
          <p:cNvPr id="9" name="Title 8"/>
          <p:cNvSpPr>
            <a:spLocks noGrp="1"/>
          </p:cNvSpPr>
          <p:nvPr>
            <p:ph type="title"/>
          </p:nvPr>
        </p:nvSpPr>
        <p:spPr>
          <a:xfrm>
            <a:off x="914400" y="1544715"/>
            <a:ext cx="7315200" cy="1154097"/>
          </a:xfrm>
        </p:spPr>
        <p:txBody>
          <a:bodyPr/>
          <a:lstStyle/>
          <a:p>
            <a:r>
              <a:rPr lang="fr-FR" smtClean="0"/>
              <a:t>Modifiez le style du titre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5F874156-0750-4EC5-84CC-4E4E93B2778D}" type="datetimeFigureOut">
              <a:rPr lang="de-DE" smtClean="0"/>
              <a:t>28.04.2016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89B1BC3-D143-46B8-BA5B-E2811E9C4E44}" type="slidenum">
              <a:rPr lang="de-DE" smtClean="0"/>
              <a:t>‹N°›</a:t>
            </a:fld>
            <a:endParaRPr lang="de-DE"/>
          </a:p>
        </p:txBody>
      </p:sp>
      <p:sp>
        <p:nvSpPr>
          <p:cNvPr id="10" name="Title 9"/>
          <p:cNvSpPr>
            <a:spLocks noGrp="1"/>
          </p:cNvSpPr>
          <p:nvPr>
            <p:ph type="title"/>
          </p:nvPr>
        </p:nvSpPr>
        <p:spPr>
          <a:xfrm>
            <a:off x="914400" y="1544715"/>
            <a:ext cx="7315200" cy="1154097"/>
          </a:xfrm>
        </p:spPr>
        <p:txBody>
          <a:bodyPr/>
          <a:lstStyle/>
          <a:p>
            <a:r>
              <a:rPr lang="fr-FR" smtClean="0"/>
              <a:t>Modifiez le style du titre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F874156-0750-4EC5-84CC-4E4E93B2778D}" type="datetimeFigureOut">
              <a:rPr lang="de-DE" smtClean="0"/>
              <a:t>28.04.2016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4156-0750-4EC5-84CC-4E4E93B2778D}" type="datetimeFigureOut">
              <a:rPr lang="de-DE" smtClean="0"/>
              <a:t>28.04.2016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fr-FR" smtClean="0"/>
              <a:t>Modifiez le style du titre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F874156-0750-4EC5-84CC-4E4E93B2778D}" type="datetimeFigureOut">
              <a:rPr lang="de-DE" smtClean="0"/>
              <a:t>28.04.2016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F874156-0750-4EC5-84CC-4E4E93B2778D}" type="datetimeFigureOut">
              <a:rPr lang="de-DE" smtClean="0"/>
              <a:t>28.04.2016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89B1BC3-D143-46B8-BA5B-E2811E9C4E44}" type="slidenum">
              <a:rPr lang="de-DE" smtClean="0"/>
              <a:t>‹N°›</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85000"/>
              </a:schemeClr>
            </a:gs>
            <a:gs pos="65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F874156-0750-4EC5-84CC-4E4E93B2778D}" type="datetimeFigureOut">
              <a:rPr lang="de-DE" smtClean="0"/>
              <a:t>28.04.2016</a:t>
            </a:fld>
            <a:endParaRPr lang="de-D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89B1BC3-D143-46B8-BA5B-E2811E9C4E44}" type="slidenum">
              <a:rPr lang="de-DE" smtClean="0"/>
              <a:t>‹N°›</a:t>
            </a:fld>
            <a:endParaRPr lang="de-D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de-DE"/>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Formation des enseignants LCO</a:t>
            </a:r>
            <a:endParaRPr lang="de-DE" dirty="0"/>
          </a:p>
        </p:txBody>
      </p:sp>
      <p:sp>
        <p:nvSpPr>
          <p:cNvPr id="3" name="Sous-titre 2"/>
          <p:cNvSpPr>
            <a:spLocks noGrp="1"/>
          </p:cNvSpPr>
          <p:nvPr>
            <p:ph type="subTitle" idx="1"/>
          </p:nvPr>
        </p:nvSpPr>
        <p:spPr/>
        <p:txBody>
          <a:bodyPr>
            <a:normAutofit/>
          </a:bodyPr>
          <a:lstStyle/>
          <a:p>
            <a:r>
              <a:rPr lang="fr-FR" dirty="0" smtClean="0"/>
              <a:t>Jeudi 21 avril 2016</a:t>
            </a:r>
          </a:p>
          <a:p>
            <a:r>
              <a:rPr lang="fr-FR" dirty="0" smtClean="0"/>
              <a:t>Colmar</a:t>
            </a:r>
            <a:endParaRPr lang="de-DE" dirty="0"/>
          </a:p>
        </p:txBody>
      </p:sp>
    </p:spTree>
    <p:extLst>
      <p:ext uri="{BB962C8B-B14F-4D97-AF65-F5344CB8AC3E}">
        <p14:creationId xmlns:p14="http://schemas.microsoft.com/office/powerpoint/2010/main" val="57382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EMC et albums</a:t>
            </a:r>
            <a:endParaRPr lang="de-DE" dirty="0"/>
          </a:p>
        </p:txBody>
      </p:sp>
      <p:sp>
        <p:nvSpPr>
          <p:cNvPr id="3" name="Espace réservé du contenu 2"/>
          <p:cNvSpPr>
            <a:spLocks noGrp="1"/>
          </p:cNvSpPr>
          <p:nvPr>
            <p:ph idx="1"/>
          </p:nvPr>
        </p:nvSpPr>
        <p:spPr/>
        <p:txBody>
          <a:bodyPr>
            <a:normAutofit/>
          </a:bodyPr>
          <a:lstStyle/>
          <a:p>
            <a:r>
              <a:rPr lang="fr-FR" dirty="0" smtClean="0"/>
              <a:t>Présentation</a:t>
            </a:r>
            <a:endParaRPr lang="de-DE" dirty="0" smtClean="0"/>
          </a:p>
          <a:p>
            <a:pPr lvl="1"/>
            <a:r>
              <a:rPr lang="fr-FR" sz="2000" dirty="0" smtClean="0"/>
              <a:t>Qu’est-ce qu’ EMC ? Enseignement  Moral et Civique</a:t>
            </a:r>
          </a:p>
          <a:p>
            <a:pPr lvl="1"/>
            <a:r>
              <a:rPr lang="fr-FR" sz="2000" dirty="0" err="1" smtClean="0"/>
              <a:t>Emc</a:t>
            </a:r>
            <a:r>
              <a:rPr lang="fr-FR" sz="2000" dirty="0" smtClean="0"/>
              <a:t> et langues vivantes</a:t>
            </a:r>
          </a:p>
          <a:p>
            <a:pPr marL="320040" lvl="1" indent="0">
              <a:buNone/>
            </a:pPr>
            <a:endParaRPr lang="fr-FR" sz="2000" dirty="0"/>
          </a:p>
        </p:txBody>
      </p:sp>
    </p:spTree>
    <p:extLst>
      <p:ext uri="{BB962C8B-B14F-4D97-AF65-F5344CB8AC3E}">
        <p14:creationId xmlns:p14="http://schemas.microsoft.com/office/powerpoint/2010/main" val="1519794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633" y="692696"/>
            <a:ext cx="7992888" cy="599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0900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160907"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471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EMC et albums</a:t>
            </a:r>
            <a:endParaRPr lang="de-DE" dirty="0"/>
          </a:p>
        </p:txBody>
      </p:sp>
      <p:sp>
        <p:nvSpPr>
          <p:cNvPr id="3" name="Espace réservé du contenu 2"/>
          <p:cNvSpPr>
            <a:spLocks noGrp="1"/>
          </p:cNvSpPr>
          <p:nvPr>
            <p:ph idx="1"/>
          </p:nvPr>
        </p:nvSpPr>
        <p:spPr/>
        <p:txBody>
          <a:bodyPr>
            <a:normAutofit/>
          </a:bodyPr>
          <a:lstStyle/>
          <a:p>
            <a:r>
              <a:rPr lang="fr-FR" dirty="0" smtClean="0"/>
              <a:t>2 exemples d’activités avec les élèves</a:t>
            </a:r>
            <a:r>
              <a:rPr lang="de-DE" dirty="0" smtClean="0"/>
              <a:t> : </a:t>
            </a:r>
          </a:p>
          <a:p>
            <a:endParaRPr lang="de-DE" dirty="0" smtClean="0"/>
          </a:p>
          <a:p>
            <a:pPr lvl="1"/>
            <a:r>
              <a:rPr lang="fr-FR" sz="2000" dirty="0" err="1" smtClean="0"/>
              <a:t>Hund</a:t>
            </a:r>
            <a:r>
              <a:rPr lang="fr-FR" sz="2000" dirty="0" smtClean="0"/>
              <a:t> </a:t>
            </a:r>
            <a:r>
              <a:rPr lang="fr-FR" sz="2000" dirty="0" err="1" smtClean="0"/>
              <a:t>und</a:t>
            </a:r>
            <a:r>
              <a:rPr lang="fr-FR" sz="2000" dirty="0" smtClean="0"/>
              <a:t> </a:t>
            </a:r>
            <a:r>
              <a:rPr lang="fr-FR" sz="2000" dirty="0" err="1" smtClean="0"/>
              <a:t>Katze</a:t>
            </a:r>
            <a:endParaRPr lang="fr-FR" sz="2000" dirty="0" smtClean="0"/>
          </a:p>
          <a:p>
            <a:pPr marL="320040" lvl="1" indent="0">
              <a:buNone/>
            </a:pPr>
            <a:r>
              <a:rPr lang="fr-FR" sz="2000" dirty="0" smtClean="0">
                <a:solidFill>
                  <a:srgbClr val="FF0000"/>
                </a:solidFill>
              </a:rPr>
              <a:t>Présentation de l’album en annexe</a:t>
            </a:r>
          </a:p>
          <a:p>
            <a:pPr marL="320040" lvl="1" indent="0">
              <a:buNone/>
            </a:pPr>
            <a:endParaRPr lang="fr-FR" sz="2000" dirty="0" smtClean="0">
              <a:solidFill>
                <a:srgbClr val="FF0000"/>
              </a:solidFill>
            </a:endParaRPr>
          </a:p>
          <a:p>
            <a:pPr lvl="1"/>
            <a:r>
              <a:rPr lang="fr-FR" sz="2000" dirty="0" smtClean="0"/>
              <a:t>Die </a:t>
            </a:r>
            <a:r>
              <a:rPr lang="fr-FR" sz="2000" dirty="0" smtClean="0"/>
              <a:t>Brücke</a:t>
            </a:r>
          </a:p>
          <a:p>
            <a:pPr marL="320040" lvl="1" indent="0">
              <a:buNone/>
            </a:pPr>
            <a:r>
              <a:rPr lang="fr-FR" sz="2000" dirty="0" smtClean="0">
                <a:solidFill>
                  <a:srgbClr val="FF0000"/>
                </a:solidFill>
              </a:rPr>
              <a:t>Images de l’album en annexe</a:t>
            </a:r>
            <a:endParaRPr lang="fr-FR" sz="2000" dirty="0" smtClean="0">
              <a:solidFill>
                <a:srgbClr val="FF0000"/>
              </a:solidFill>
            </a:endParaRPr>
          </a:p>
        </p:txBody>
      </p:sp>
    </p:spTree>
    <p:extLst>
      <p:ext uri="{BB962C8B-B14F-4D97-AF65-F5344CB8AC3E}">
        <p14:creationId xmlns:p14="http://schemas.microsoft.com/office/powerpoint/2010/main" val="130047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052736"/>
            <a:ext cx="7315200" cy="1154097"/>
          </a:xfrm>
        </p:spPr>
        <p:txBody>
          <a:bodyPr/>
          <a:lstStyle/>
          <a:p>
            <a:r>
              <a:rPr lang="fr-FR" dirty="0" smtClean="0"/>
              <a:t>PAUSE MERIDIENNE</a:t>
            </a:r>
            <a:endParaRPr lang="de-DE" dirty="0"/>
          </a:p>
        </p:txBody>
      </p:sp>
      <p:sp>
        <p:nvSpPr>
          <p:cNvPr id="3" name="Espace réservé du contenu 2"/>
          <p:cNvSpPr>
            <a:spLocks noGrp="1"/>
          </p:cNvSpPr>
          <p:nvPr>
            <p:ph idx="1"/>
          </p:nvPr>
        </p:nvSpPr>
        <p:spPr>
          <a:xfrm>
            <a:off x="1763688" y="2780928"/>
            <a:ext cx="5169768" cy="3539527"/>
          </a:xfrm>
        </p:spPr>
        <p:txBody>
          <a:bodyPr>
            <a:noAutofit/>
          </a:bodyPr>
          <a:lstStyle/>
          <a:p>
            <a:r>
              <a:rPr lang="fr-FR" sz="2800" dirty="0" err="1" smtClean="0"/>
              <a:t>Guten</a:t>
            </a:r>
            <a:r>
              <a:rPr lang="fr-FR" sz="2800" dirty="0" smtClean="0"/>
              <a:t> </a:t>
            </a:r>
            <a:r>
              <a:rPr lang="fr-FR" sz="2800" dirty="0" err="1" smtClean="0"/>
              <a:t>Appetit</a:t>
            </a:r>
            <a:endParaRPr lang="fr-FR" sz="2800" dirty="0" smtClean="0"/>
          </a:p>
          <a:p>
            <a:pPr lvl="8"/>
            <a:r>
              <a:rPr lang="fr-FR" sz="2800" dirty="0" smtClean="0">
                <a:solidFill>
                  <a:schemeClr val="accent2"/>
                </a:solidFill>
              </a:rPr>
              <a:t>Bon appétit</a:t>
            </a:r>
          </a:p>
          <a:p>
            <a:r>
              <a:rPr lang="fr-FR" sz="2800" dirty="0" err="1" smtClean="0">
                <a:solidFill>
                  <a:schemeClr val="accent4"/>
                </a:solidFill>
              </a:rPr>
              <a:t>Enjoy</a:t>
            </a:r>
            <a:r>
              <a:rPr lang="fr-FR" sz="2800" dirty="0" smtClean="0">
                <a:solidFill>
                  <a:schemeClr val="accent4"/>
                </a:solidFill>
              </a:rPr>
              <a:t> </a:t>
            </a:r>
            <a:r>
              <a:rPr lang="fr-FR" sz="2800" dirty="0" err="1" smtClean="0">
                <a:solidFill>
                  <a:schemeClr val="accent4"/>
                </a:solidFill>
              </a:rPr>
              <a:t>your</a:t>
            </a:r>
            <a:r>
              <a:rPr lang="fr-FR" sz="2800" dirty="0" smtClean="0">
                <a:solidFill>
                  <a:schemeClr val="accent4"/>
                </a:solidFill>
              </a:rPr>
              <a:t> </a:t>
            </a:r>
            <a:r>
              <a:rPr lang="fr-FR" sz="2800" dirty="0" err="1" smtClean="0">
                <a:solidFill>
                  <a:schemeClr val="accent4"/>
                </a:solidFill>
              </a:rPr>
              <a:t>meal</a:t>
            </a:r>
            <a:r>
              <a:rPr lang="fr-FR" sz="2800" dirty="0" smtClean="0">
                <a:solidFill>
                  <a:schemeClr val="accent4"/>
                </a:solidFill>
              </a:rPr>
              <a:t>!</a:t>
            </a:r>
          </a:p>
          <a:p>
            <a:pPr lvl="2"/>
            <a:r>
              <a:rPr lang="de-DE" sz="2800" dirty="0" err="1">
                <a:solidFill>
                  <a:schemeClr val="accent5"/>
                </a:solidFill>
              </a:rPr>
              <a:t>buen</a:t>
            </a:r>
            <a:r>
              <a:rPr lang="de-DE" sz="2800" dirty="0">
                <a:solidFill>
                  <a:schemeClr val="accent5"/>
                </a:solidFill>
              </a:rPr>
              <a:t> </a:t>
            </a:r>
            <a:r>
              <a:rPr lang="de-DE" sz="2800" dirty="0" err="1" smtClean="0">
                <a:solidFill>
                  <a:schemeClr val="accent5"/>
                </a:solidFill>
              </a:rPr>
              <a:t>provecho</a:t>
            </a:r>
            <a:endParaRPr lang="de-DE" sz="2800" dirty="0" smtClean="0">
              <a:solidFill>
                <a:schemeClr val="accent5"/>
              </a:solidFill>
            </a:endParaRPr>
          </a:p>
          <a:p>
            <a:r>
              <a:rPr lang="ar-MA" sz="3200" dirty="0" smtClean="0">
                <a:solidFill>
                  <a:schemeClr val="tx2"/>
                </a:solidFill>
              </a:rPr>
              <a:t>شهية طيبة</a:t>
            </a:r>
            <a:endParaRPr lang="fr-FR" sz="3200" dirty="0" smtClean="0">
              <a:solidFill>
                <a:schemeClr val="tx2"/>
              </a:solidFill>
            </a:endParaRPr>
          </a:p>
          <a:p>
            <a:pPr lvl="8"/>
            <a:r>
              <a:rPr lang="de-DE" sz="2800" dirty="0" err="1">
                <a:solidFill>
                  <a:schemeClr val="accent4">
                    <a:lumMod val="60000"/>
                    <a:lumOff val="40000"/>
                  </a:schemeClr>
                </a:solidFill>
              </a:rPr>
              <a:t>afiyet</a:t>
            </a:r>
            <a:r>
              <a:rPr lang="de-DE" sz="2800" dirty="0">
                <a:solidFill>
                  <a:schemeClr val="accent4">
                    <a:lumMod val="60000"/>
                    <a:lumOff val="40000"/>
                  </a:schemeClr>
                </a:solidFill>
              </a:rPr>
              <a:t> </a:t>
            </a:r>
            <a:r>
              <a:rPr lang="de-DE" sz="2800" dirty="0" err="1" smtClean="0">
                <a:solidFill>
                  <a:schemeClr val="accent4">
                    <a:lumMod val="60000"/>
                    <a:lumOff val="40000"/>
                  </a:schemeClr>
                </a:solidFill>
              </a:rPr>
              <a:t>olsun</a:t>
            </a:r>
            <a:endParaRPr lang="de-DE" sz="2800" dirty="0" smtClean="0">
              <a:solidFill>
                <a:schemeClr val="accent4">
                  <a:lumMod val="60000"/>
                  <a:lumOff val="40000"/>
                </a:schemeClr>
              </a:solidFill>
            </a:endParaRPr>
          </a:p>
          <a:p>
            <a:pPr lvl="4"/>
            <a:r>
              <a:rPr lang="de-DE" sz="2800" dirty="0">
                <a:solidFill>
                  <a:schemeClr val="accent5">
                    <a:lumMod val="50000"/>
                  </a:schemeClr>
                </a:solidFill>
              </a:rPr>
              <a:t>Bon </a:t>
            </a:r>
            <a:r>
              <a:rPr lang="de-DE" sz="2800" dirty="0" err="1">
                <a:solidFill>
                  <a:schemeClr val="accent5">
                    <a:lumMod val="50000"/>
                  </a:schemeClr>
                </a:solidFill>
              </a:rPr>
              <a:t>appetit</a:t>
            </a:r>
            <a:endParaRPr lang="de-DE" sz="2800" dirty="0">
              <a:solidFill>
                <a:schemeClr val="accent5">
                  <a:lumMod val="50000"/>
                </a:schemeClr>
              </a:solidFill>
            </a:endParaRPr>
          </a:p>
        </p:txBody>
      </p:sp>
    </p:spTree>
    <p:extLst>
      <p:ext uri="{BB962C8B-B14F-4D97-AF65-F5344CB8AC3E}">
        <p14:creationId xmlns:p14="http://schemas.microsoft.com/office/powerpoint/2010/main" val="4042831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Langue orale</a:t>
            </a:r>
            <a:endParaRPr lang="de-DE" dirty="0"/>
          </a:p>
        </p:txBody>
      </p:sp>
      <p:sp>
        <p:nvSpPr>
          <p:cNvPr id="3" name="Espace réservé du contenu 2"/>
          <p:cNvSpPr>
            <a:spLocks noGrp="1"/>
          </p:cNvSpPr>
          <p:nvPr>
            <p:ph idx="1"/>
          </p:nvPr>
        </p:nvSpPr>
        <p:spPr/>
        <p:txBody>
          <a:bodyPr/>
          <a:lstStyle/>
          <a:p>
            <a:r>
              <a:rPr lang="fr-FR" dirty="0" smtClean="0"/>
              <a:t>6.1) Recueil des pratiques dans vos classes</a:t>
            </a:r>
          </a:p>
          <a:p>
            <a:pPr marL="45720" indent="0">
              <a:buNone/>
            </a:pPr>
            <a:endParaRPr lang="fr-FR" dirty="0" smtClean="0"/>
          </a:p>
          <a:p>
            <a:r>
              <a:rPr lang="fr-FR" dirty="0" smtClean="0"/>
              <a:t>Classer les activités en 3 colonnes : (en groupes)</a:t>
            </a:r>
          </a:p>
          <a:p>
            <a:pPr lvl="4"/>
            <a:r>
              <a:rPr lang="fr-FR" sz="2000" dirty="0">
                <a:solidFill>
                  <a:schemeClr val="accent2"/>
                </a:solidFill>
              </a:rPr>
              <a:t>Compréhension orale</a:t>
            </a:r>
          </a:p>
          <a:p>
            <a:pPr lvl="4"/>
            <a:r>
              <a:rPr lang="fr-FR" sz="2000" dirty="0">
                <a:solidFill>
                  <a:schemeClr val="accent2"/>
                </a:solidFill>
              </a:rPr>
              <a:t>Parler en continu</a:t>
            </a:r>
          </a:p>
          <a:p>
            <a:pPr lvl="4"/>
            <a:r>
              <a:rPr lang="fr-FR" sz="2000" dirty="0">
                <a:solidFill>
                  <a:schemeClr val="accent2"/>
                </a:solidFill>
              </a:rPr>
              <a:t>Réagir et </a:t>
            </a:r>
            <a:r>
              <a:rPr lang="fr-FR" sz="2000" dirty="0" smtClean="0">
                <a:solidFill>
                  <a:schemeClr val="accent2"/>
                </a:solidFill>
              </a:rPr>
              <a:t>dialoguer</a:t>
            </a:r>
          </a:p>
          <a:p>
            <a:pPr lvl="4"/>
            <a:endParaRPr lang="fr-FR" sz="2000" dirty="0">
              <a:solidFill>
                <a:schemeClr val="accent2"/>
              </a:solidFill>
            </a:endParaRPr>
          </a:p>
          <a:p>
            <a:r>
              <a:rPr lang="fr-FR" dirty="0"/>
              <a:t>Mise en commun </a:t>
            </a:r>
            <a:r>
              <a:rPr lang="fr-FR" dirty="0" smtClean="0"/>
              <a:t>; </a:t>
            </a:r>
            <a:r>
              <a:rPr lang="fr-FR" dirty="0"/>
              <a:t>échanges</a:t>
            </a:r>
          </a:p>
          <a:p>
            <a:pPr lvl="4"/>
            <a:endParaRPr lang="de-DE" sz="2000" dirty="0"/>
          </a:p>
        </p:txBody>
      </p:sp>
    </p:spTree>
    <p:extLst>
      <p:ext uri="{BB962C8B-B14F-4D97-AF65-F5344CB8AC3E}">
        <p14:creationId xmlns:p14="http://schemas.microsoft.com/office/powerpoint/2010/main" val="115233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Langue orale</a:t>
            </a:r>
            <a:endParaRPr lang="de-DE" dirty="0"/>
          </a:p>
        </p:txBody>
      </p:sp>
      <p:sp>
        <p:nvSpPr>
          <p:cNvPr id="3" name="Espace réservé du contenu 2"/>
          <p:cNvSpPr>
            <a:spLocks noGrp="1"/>
          </p:cNvSpPr>
          <p:nvPr>
            <p:ph idx="1"/>
          </p:nvPr>
        </p:nvSpPr>
        <p:spPr/>
        <p:txBody>
          <a:bodyPr/>
          <a:lstStyle/>
          <a:p>
            <a:r>
              <a:rPr lang="fr-FR" dirty="0" smtClean="0"/>
              <a:t>6.2)  Rappel des programmes</a:t>
            </a:r>
            <a:endParaRPr lang="de-DE" dirty="0"/>
          </a:p>
        </p:txBody>
      </p:sp>
    </p:spTree>
    <p:extLst>
      <p:ext uri="{BB962C8B-B14F-4D97-AF65-F5344CB8AC3E}">
        <p14:creationId xmlns:p14="http://schemas.microsoft.com/office/powerpoint/2010/main" val="1657797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7315200" cy="722049"/>
          </a:xfrm>
        </p:spPr>
        <p:txBody>
          <a:bodyPr/>
          <a:lstStyle/>
          <a:p>
            <a:r>
              <a:rPr lang="fr-FR" dirty="0" smtClean="0"/>
              <a:t>Comprendre l’oral cycle 2</a:t>
            </a:r>
            <a:endParaRPr lang="de-DE"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8745322"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285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78314"/>
            <a:ext cx="8501957" cy="722049"/>
          </a:xfrm>
        </p:spPr>
        <p:txBody>
          <a:bodyPr>
            <a:normAutofit fontScale="90000"/>
          </a:bodyPr>
          <a:lstStyle/>
          <a:p>
            <a:r>
              <a:rPr lang="fr-FR" dirty="0" smtClean="0"/>
              <a:t>S’exprimer oralement en continu cycle 2</a:t>
            </a:r>
            <a:endParaRPr lang="de-DE"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900363"/>
            <a:ext cx="8357941" cy="551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797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7704856" cy="722049"/>
          </a:xfrm>
        </p:spPr>
        <p:txBody>
          <a:bodyPr>
            <a:normAutofit/>
          </a:bodyPr>
          <a:lstStyle/>
          <a:p>
            <a:r>
              <a:rPr lang="fr-FR" dirty="0" smtClean="0"/>
              <a:t>Ecouter et comprendre cycle 3</a:t>
            </a:r>
            <a:endParaRPr lang="de-DE"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980728"/>
            <a:ext cx="6608687" cy="6093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438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Planning                         9h-15h</a:t>
            </a:r>
            <a:endParaRPr lang="de-DE" dirty="0"/>
          </a:p>
        </p:txBody>
      </p:sp>
      <p:sp>
        <p:nvSpPr>
          <p:cNvPr id="3" name="Espace réservé du contenu 2"/>
          <p:cNvSpPr>
            <a:spLocks noGrp="1"/>
          </p:cNvSpPr>
          <p:nvPr>
            <p:ph idx="1"/>
          </p:nvPr>
        </p:nvSpPr>
        <p:spPr>
          <a:xfrm>
            <a:off x="914400" y="2769833"/>
            <a:ext cx="7315200" cy="3683503"/>
          </a:xfrm>
        </p:spPr>
        <p:txBody>
          <a:bodyPr>
            <a:normAutofit lnSpcReduction="10000"/>
          </a:bodyPr>
          <a:lstStyle/>
          <a:p>
            <a:r>
              <a:rPr lang="fr-FR" dirty="0" smtClean="0"/>
              <a:t>1) Accueil par Monsieur </a:t>
            </a:r>
            <a:r>
              <a:rPr lang="fr-FR" dirty="0" err="1" smtClean="0"/>
              <a:t>Kozlik</a:t>
            </a:r>
            <a:endParaRPr lang="fr-FR" dirty="0" smtClean="0"/>
          </a:p>
          <a:p>
            <a:r>
              <a:rPr lang="fr-FR" dirty="0" smtClean="0"/>
              <a:t>2) Mise en commun et analyse des séances observées en classe</a:t>
            </a:r>
          </a:p>
          <a:p>
            <a:r>
              <a:rPr lang="fr-FR" dirty="0" smtClean="0"/>
              <a:t>3) Présentation des nouveaux programmes LV</a:t>
            </a:r>
          </a:p>
          <a:p>
            <a:r>
              <a:rPr lang="fr-FR" dirty="0" smtClean="0"/>
              <a:t>4) LV et activités culturelles : propositions d’activités pour la classe</a:t>
            </a:r>
          </a:p>
          <a:p>
            <a:r>
              <a:rPr lang="fr-FR" dirty="0" smtClean="0"/>
              <a:t>5) EMC : ressources et pratiques pour développer la notion de « vivre ensemble »</a:t>
            </a:r>
          </a:p>
          <a:p>
            <a:r>
              <a:rPr lang="fr-FR" dirty="0" smtClean="0">
                <a:solidFill>
                  <a:schemeClr val="accent2"/>
                </a:solidFill>
              </a:rPr>
              <a:t>Pause méridienne : pique-nique multiculturel</a:t>
            </a:r>
          </a:p>
          <a:p>
            <a:r>
              <a:rPr lang="fr-FR" dirty="0"/>
              <a:t>6) </a:t>
            </a:r>
            <a:r>
              <a:rPr lang="fr-FR" dirty="0" smtClean="0"/>
              <a:t>Langue orale</a:t>
            </a:r>
          </a:p>
          <a:p>
            <a:r>
              <a:rPr lang="fr-FR" dirty="0" smtClean="0"/>
              <a:t>7) Bilan</a:t>
            </a:r>
            <a:endParaRPr lang="de-DE" dirty="0"/>
          </a:p>
        </p:txBody>
      </p:sp>
    </p:spTree>
    <p:extLst>
      <p:ext uri="{BB962C8B-B14F-4D97-AF65-F5344CB8AC3E}">
        <p14:creationId xmlns:p14="http://schemas.microsoft.com/office/powerpoint/2010/main" val="1246673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9335" y="0"/>
            <a:ext cx="7704856" cy="722049"/>
          </a:xfrm>
        </p:spPr>
        <p:txBody>
          <a:bodyPr>
            <a:normAutofit/>
          </a:bodyPr>
          <a:lstStyle/>
          <a:p>
            <a:r>
              <a:rPr lang="fr-FR" dirty="0" smtClean="0"/>
              <a:t>Parler en continu cycle 3</a:t>
            </a:r>
            <a:endParaRPr lang="de-DE"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7188" y="620688"/>
            <a:ext cx="6689228" cy="6597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561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9335" y="0"/>
            <a:ext cx="7704856" cy="722049"/>
          </a:xfrm>
        </p:spPr>
        <p:txBody>
          <a:bodyPr>
            <a:normAutofit/>
          </a:bodyPr>
          <a:lstStyle/>
          <a:p>
            <a:r>
              <a:rPr lang="fr-FR" dirty="0" smtClean="0"/>
              <a:t>Réagir et dialoguer cycle 3</a:t>
            </a:r>
            <a:endParaRPr lang="de-DE"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73682"/>
            <a:ext cx="6631881" cy="6378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9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04664"/>
            <a:ext cx="7315200" cy="1154097"/>
          </a:xfrm>
        </p:spPr>
        <p:txBody>
          <a:bodyPr/>
          <a:lstStyle/>
          <a:p>
            <a:r>
              <a:rPr lang="fr-FR" dirty="0" smtClean="0"/>
              <a:t>6) Langue orale</a:t>
            </a:r>
            <a:endParaRPr lang="de-DE" dirty="0"/>
          </a:p>
        </p:txBody>
      </p:sp>
      <p:sp>
        <p:nvSpPr>
          <p:cNvPr id="3" name="Espace réservé du contenu 2"/>
          <p:cNvSpPr>
            <a:spLocks noGrp="1"/>
          </p:cNvSpPr>
          <p:nvPr>
            <p:ph idx="1"/>
          </p:nvPr>
        </p:nvSpPr>
        <p:spPr>
          <a:xfrm>
            <a:off x="914400" y="1988841"/>
            <a:ext cx="7315200" cy="4536504"/>
          </a:xfrm>
        </p:spPr>
        <p:txBody>
          <a:bodyPr>
            <a:normAutofit/>
          </a:bodyPr>
          <a:lstStyle/>
          <a:p>
            <a:r>
              <a:rPr lang="fr-FR" sz="2800" b="1" dirty="0" smtClean="0">
                <a:solidFill>
                  <a:schemeClr val="accent4"/>
                </a:solidFill>
              </a:rPr>
              <a:t>Exemples d’activités : </a:t>
            </a:r>
          </a:p>
          <a:p>
            <a:pPr marL="45720" indent="0">
              <a:buNone/>
            </a:pPr>
            <a:endParaRPr lang="fr-FR" sz="2800" b="1" dirty="0" smtClean="0">
              <a:solidFill>
                <a:schemeClr val="accent4"/>
              </a:solidFill>
            </a:endParaRPr>
          </a:p>
          <a:p>
            <a:r>
              <a:rPr lang="fr-FR" dirty="0" smtClean="0"/>
              <a:t>Écouter et comprendre avec </a:t>
            </a:r>
            <a:r>
              <a:rPr lang="fr-FR" dirty="0" err="1" smtClean="0"/>
              <a:t>Audiolingua</a:t>
            </a:r>
            <a:endParaRPr lang="fr-FR" dirty="0" smtClean="0"/>
          </a:p>
          <a:p>
            <a:pPr marL="45720" indent="0">
              <a:buNone/>
            </a:pPr>
            <a:r>
              <a:rPr lang="fr-FR" dirty="0" smtClean="0">
                <a:solidFill>
                  <a:srgbClr val="FF0000"/>
                </a:solidFill>
              </a:rPr>
              <a:t>Grille de compréhension en annexe</a:t>
            </a:r>
            <a:endParaRPr lang="fr-FR" dirty="0" smtClean="0">
              <a:solidFill>
                <a:srgbClr val="FF0000"/>
              </a:solidFill>
            </a:endParaRPr>
          </a:p>
          <a:p>
            <a:r>
              <a:rPr lang="fr-FR" dirty="0" smtClean="0"/>
              <a:t>Parler en continu : apprentissage d’une comptine</a:t>
            </a:r>
          </a:p>
          <a:p>
            <a:pPr marL="45720" indent="0">
              <a:buNone/>
            </a:pPr>
            <a:r>
              <a:rPr lang="fr-FR" dirty="0" smtClean="0">
                <a:solidFill>
                  <a:srgbClr val="FF0000"/>
                </a:solidFill>
              </a:rPr>
              <a:t>Texte de la comptine en annexe</a:t>
            </a:r>
            <a:endParaRPr lang="fr-FR" dirty="0" smtClean="0">
              <a:solidFill>
                <a:srgbClr val="FF0000"/>
              </a:solidFill>
            </a:endParaRPr>
          </a:p>
          <a:p>
            <a:r>
              <a:rPr lang="fr-FR" dirty="0" smtClean="0"/>
              <a:t>Réagir et dialoguer …pour demander son </a:t>
            </a:r>
            <a:r>
              <a:rPr lang="fr-FR" dirty="0" smtClean="0"/>
              <a:t>chemin</a:t>
            </a:r>
            <a:endParaRPr lang="fr-FR" dirty="0" smtClean="0"/>
          </a:p>
        </p:txBody>
      </p:sp>
    </p:spTree>
    <p:extLst>
      <p:ext uri="{BB962C8B-B14F-4D97-AF65-F5344CB8AC3E}">
        <p14:creationId xmlns:p14="http://schemas.microsoft.com/office/powerpoint/2010/main" val="4239947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Langue orale</a:t>
            </a:r>
            <a:endParaRPr lang="de-DE" dirty="0"/>
          </a:p>
        </p:txBody>
      </p:sp>
      <p:sp>
        <p:nvSpPr>
          <p:cNvPr id="3" name="Espace réservé du contenu 2"/>
          <p:cNvSpPr>
            <a:spLocks noGrp="1"/>
          </p:cNvSpPr>
          <p:nvPr>
            <p:ph idx="1"/>
          </p:nvPr>
        </p:nvSpPr>
        <p:spPr/>
        <p:txBody>
          <a:bodyPr>
            <a:normAutofit/>
          </a:bodyPr>
          <a:lstStyle/>
          <a:p>
            <a:r>
              <a:rPr lang="fr-FR" sz="4000" dirty="0" smtClean="0"/>
              <a:t>Écouter</a:t>
            </a:r>
          </a:p>
          <a:p>
            <a:r>
              <a:rPr lang="fr-FR" sz="4000" dirty="0" smtClean="0"/>
              <a:t>Comprendre</a:t>
            </a:r>
          </a:p>
          <a:p>
            <a:r>
              <a:rPr lang="fr-FR" sz="4000" i="1" dirty="0" smtClean="0"/>
              <a:t>TPR</a:t>
            </a:r>
          </a:p>
          <a:p>
            <a:r>
              <a:rPr lang="fr-FR" sz="4000" dirty="0" smtClean="0"/>
              <a:t>Dire pour réagir</a:t>
            </a:r>
            <a:endParaRPr lang="de-DE" sz="4000" dirty="0"/>
          </a:p>
        </p:txBody>
      </p:sp>
    </p:spTree>
    <p:extLst>
      <p:ext uri="{BB962C8B-B14F-4D97-AF65-F5344CB8AC3E}">
        <p14:creationId xmlns:p14="http://schemas.microsoft.com/office/powerpoint/2010/main" val="3616017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 Bilan et échanges</a:t>
            </a:r>
            <a:endParaRPr lang="de-DE" dirty="0"/>
          </a:p>
        </p:txBody>
      </p:sp>
      <p:sp>
        <p:nvSpPr>
          <p:cNvPr id="3" name="Espace réservé du contenu 2"/>
          <p:cNvSpPr>
            <a:spLocks noGrp="1"/>
          </p:cNvSpPr>
          <p:nvPr>
            <p:ph idx="1"/>
          </p:nvPr>
        </p:nvSpPr>
        <p:spPr>
          <a:xfrm>
            <a:off x="914400" y="2769833"/>
            <a:ext cx="7618040" cy="3539527"/>
          </a:xfrm>
        </p:spPr>
        <p:txBody>
          <a:bodyPr/>
          <a:lstStyle/>
          <a:p>
            <a:pPr algn="ctr"/>
            <a:endParaRPr lang="fr-FR" dirty="0" smtClean="0"/>
          </a:p>
          <a:p>
            <a:pPr algn="ctr"/>
            <a:endParaRPr lang="fr-FR" dirty="0"/>
          </a:p>
          <a:p>
            <a:pPr algn="ctr"/>
            <a:endParaRPr lang="fr-FR" dirty="0" smtClean="0"/>
          </a:p>
          <a:p>
            <a:pPr algn="ctr"/>
            <a:r>
              <a:rPr lang="fr-FR" sz="2800" dirty="0" smtClean="0"/>
              <a:t>Qu’allez vous changer dans vos pratiques ?</a:t>
            </a:r>
            <a:endParaRPr lang="de-DE" sz="2800" dirty="0"/>
          </a:p>
        </p:txBody>
      </p:sp>
    </p:spTree>
    <p:extLst>
      <p:ext uri="{BB962C8B-B14F-4D97-AF65-F5344CB8AC3E}">
        <p14:creationId xmlns:p14="http://schemas.microsoft.com/office/powerpoint/2010/main" val="4116539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Observations en classe</a:t>
            </a:r>
            <a:endParaRPr lang="de-DE" dirty="0"/>
          </a:p>
        </p:txBody>
      </p:sp>
      <p:sp>
        <p:nvSpPr>
          <p:cNvPr id="3" name="Espace réservé du contenu 2"/>
          <p:cNvSpPr>
            <a:spLocks noGrp="1"/>
          </p:cNvSpPr>
          <p:nvPr>
            <p:ph idx="1"/>
          </p:nvPr>
        </p:nvSpPr>
        <p:spPr/>
        <p:txBody>
          <a:bodyPr/>
          <a:lstStyle/>
          <a:p>
            <a:r>
              <a:rPr lang="fr-FR" dirty="0" smtClean="0"/>
              <a:t>Prise de parole</a:t>
            </a:r>
          </a:p>
          <a:p>
            <a:r>
              <a:rPr lang="fr-FR" dirty="0" smtClean="0"/>
              <a:t>Les outils de la classe</a:t>
            </a:r>
          </a:p>
          <a:p>
            <a:r>
              <a:rPr lang="fr-FR" dirty="0" smtClean="0"/>
              <a:t>La construction de la séance</a:t>
            </a:r>
          </a:p>
          <a:p>
            <a:endParaRPr lang="fr-FR" dirty="0"/>
          </a:p>
          <a:p>
            <a:endParaRPr lang="fr-FR" dirty="0" smtClean="0"/>
          </a:p>
          <a:p>
            <a:r>
              <a:rPr lang="fr-FR" dirty="0" smtClean="0"/>
              <a:t>Grille d’observation </a:t>
            </a:r>
            <a:r>
              <a:rPr lang="fr-FR" dirty="0" smtClean="0">
                <a:solidFill>
                  <a:srgbClr val="FF0000"/>
                </a:solidFill>
              </a:rPr>
              <a:t>(à voir en annexe)</a:t>
            </a:r>
            <a:endParaRPr lang="de-DE" dirty="0">
              <a:solidFill>
                <a:srgbClr val="FF0000"/>
              </a:solidFill>
            </a:endParaRPr>
          </a:p>
        </p:txBody>
      </p:sp>
    </p:spTree>
    <p:extLst>
      <p:ext uri="{BB962C8B-B14F-4D97-AF65-F5344CB8AC3E}">
        <p14:creationId xmlns:p14="http://schemas.microsoft.com/office/powerpoint/2010/main" val="3126155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60648"/>
            <a:ext cx="7315200" cy="1154097"/>
          </a:xfrm>
        </p:spPr>
        <p:txBody>
          <a:bodyPr>
            <a:normAutofit fontScale="90000"/>
          </a:bodyPr>
          <a:lstStyle/>
          <a:p>
            <a:pPr algn="ctr"/>
            <a:r>
              <a:rPr lang="fr-FR" dirty="0" smtClean="0"/>
              <a:t>2) Observations en </a:t>
            </a:r>
            <a:r>
              <a:rPr lang="fr-FR" dirty="0" smtClean="0"/>
              <a:t>classe : synthèse</a:t>
            </a:r>
            <a:endParaRPr lang="de-DE" dirty="0"/>
          </a:p>
        </p:txBody>
      </p:sp>
      <p:sp>
        <p:nvSpPr>
          <p:cNvPr id="3" name="Espace réservé du contenu 2"/>
          <p:cNvSpPr>
            <a:spLocks noGrp="1"/>
          </p:cNvSpPr>
          <p:nvPr>
            <p:ph idx="1"/>
          </p:nvPr>
        </p:nvSpPr>
        <p:spPr>
          <a:xfrm>
            <a:off x="827584" y="1700808"/>
            <a:ext cx="7315200" cy="4680520"/>
          </a:xfrm>
        </p:spPr>
        <p:txBody>
          <a:bodyPr>
            <a:normAutofit lnSpcReduction="10000"/>
          </a:bodyPr>
          <a:lstStyle/>
          <a:p>
            <a:pPr marL="45720" indent="0">
              <a:buNone/>
            </a:pPr>
            <a:r>
              <a:rPr lang="fr-FR" dirty="0" smtClean="0"/>
              <a:t>Les incontournables observés : </a:t>
            </a:r>
            <a:endParaRPr lang="de-DE" dirty="0"/>
          </a:p>
          <a:p>
            <a:r>
              <a:rPr lang="fr-FR" dirty="0" smtClean="0">
                <a:solidFill>
                  <a:schemeClr val="accent4"/>
                </a:solidFill>
              </a:rPr>
              <a:t>Les outils : </a:t>
            </a:r>
          </a:p>
          <a:p>
            <a:pPr lvl="1"/>
            <a:r>
              <a:rPr lang="fr-FR" sz="1600" dirty="0"/>
              <a:t>Affichages de référence crées en commun avec les élèves</a:t>
            </a:r>
          </a:p>
          <a:p>
            <a:pPr lvl="1"/>
            <a:r>
              <a:rPr lang="fr-FR" sz="1600" dirty="0"/>
              <a:t>Images </a:t>
            </a:r>
            <a:r>
              <a:rPr lang="fr-FR" sz="1600" dirty="0" smtClean="0"/>
              <a:t>lexicales</a:t>
            </a:r>
          </a:p>
          <a:p>
            <a:pPr lvl="1"/>
            <a:r>
              <a:rPr lang="fr-FR" sz="1600" dirty="0" smtClean="0"/>
              <a:t>Théâtralisation </a:t>
            </a:r>
            <a:endParaRPr lang="fr-FR" sz="1600" dirty="0"/>
          </a:p>
          <a:p>
            <a:pPr lvl="0">
              <a:buClr>
                <a:srgbClr val="FF8600"/>
              </a:buClr>
            </a:pPr>
            <a:r>
              <a:rPr lang="fr-FR" dirty="0" smtClean="0">
                <a:solidFill>
                  <a:srgbClr val="94147C"/>
                </a:solidFill>
              </a:rPr>
              <a:t>La prise de parole : </a:t>
            </a:r>
          </a:p>
          <a:p>
            <a:pPr lvl="1">
              <a:buClr>
                <a:srgbClr val="FF8600"/>
              </a:buClr>
            </a:pPr>
            <a:r>
              <a:rPr lang="fr-FR" sz="1600" dirty="0"/>
              <a:t>Mise en place de règles de </a:t>
            </a:r>
            <a:r>
              <a:rPr lang="fr-FR" sz="1600" dirty="0" smtClean="0"/>
              <a:t>vie</a:t>
            </a:r>
          </a:p>
          <a:p>
            <a:pPr lvl="1">
              <a:buClr>
                <a:srgbClr val="FF8600"/>
              </a:buClr>
            </a:pPr>
            <a:r>
              <a:rPr lang="fr-FR" sz="1600" dirty="0" smtClean="0"/>
              <a:t>Mettre l’élève dans le rôle du questionneur (de l’enseignant)</a:t>
            </a:r>
          </a:p>
          <a:p>
            <a:pPr lvl="1">
              <a:buClr>
                <a:srgbClr val="FF8600"/>
              </a:buClr>
            </a:pPr>
            <a:r>
              <a:rPr lang="fr-FR" sz="1600" dirty="0" smtClean="0"/>
              <a:t>Organiser la classe en petits groupes pour privilégier les interactions</a:t>
            </a:r>
          </a:p>
          <a:p>
            <a:pPr lvl="1">
              <a:buClr>
                <a:srgbClr val="FF8600"/>
              </a:buClr>
            </a:pPr>
            <a:r>
              <a:rPr lang="fr-FR" sz="1600" dirty="0" smtClean="0"/>
              <a:t>Rester bienveillant et encourager la prise de parole des élèves</a:t>
            </a:r>
          </a:p>
          <a:p>
            <a:pPr lvl="0">
              <a:buClr>
                <a:srgbClr val="FF8600"/>
              </a:buClr>
            </a:pPr>
            <a:r>
              <a:rPr lang="fr-FR" dirty="0">
                <a:solidFill>
                  <a:srgbClr val="94147C"/>
                </a:solidFill>
              </a:rPr>
              <a:t>La </a:t>
            </a:r>
            <a:r>
              <a:rPr lang="fr-FR" dirty="0" smtClean="0">
                <a:solidFill>
                  <a:srgbClr val="94147C"/>
                </a:solidFill>
              </a:rPr>
              <a:t>construction de la séance </a:t>
            </a:r>
            <a:r>
              <a:rPr lang="fr-FR" dirty="0">
                <a:solidFill>
                  <a:srgbClr val="94147C"/>
                </a:solidFill>
              </a:rPr>
              <a:t>: </a:t>
            </a:r>
            <a:endParaRPr lang="fr-FR" dirty="0" smtClean="0">
              <a:solidFill>
                <a:srgbClr val="94147C"/>
              </a:solidFill>
            </a:endParaRPr>
          </a:p>
          <a:p>
            <a:pPr lvl="1">
              <a:buClr>
                <a:srgbClr val="FF8600"/>
              </a:buClr>
            </a:pPr>
            <a:r>
              <a:rPr lang="fr-FR" sz="1600" dirty="0"/>
              <a:t>Respecter la démarche </a:t>
            </a:r>
            <a:r>
              <a:rPr lang="fr-FR" sz="1600" dirty="0" smtClean="0"/>
              <a:t>d’apprentissage</a:t>
            </a:r>
          </a:p>
          <a:p>
            <a:pPr lvl="1">
              <a:buClr>
                <a:srgbClr val="FF8600"/>
              </a:buClr>
            </a:pPr>
            <a:r>
              <a:rPr lang="fr-FR" sz="1600" dirty="0" smtClean="0"/>
              <a:t>Réactiver; faire répéter; injecter; transférer</a:t>
            </a:r>
          </a:p>
          <a:p>
            <a:pPr lvl="1">
              <a:buClr>
                <a:srgbClr val="FF8600"/>
              </a:buClr>
            </a:pPr>
            <a:r>
              <a:rPr lang="fr-FR" sz="1600" dirty="0" smtClean="0"/>
              <a:t>Avoir un objectif langagier précis ( une structure; 4 ou 5 mots …)</a:t>
            </a:r>
          </a:p>
          <a:p>
            <a:pPr lvl="1">
              <a:buClr>
                <a:srgbClr val="FF8600"/>
              </a:buClr>
            </a:pPr>
            <a:r>
              <a:rPr lang="fr-FR" sz="1600" dirty="0" smtClean="0"/>
              <a:t>Utiliser la langue française pour annoncer l’objectif de la séance et pour faire le bilan</a:t>
            </a:r>
            <a:endParaRPr lang="fr-FR" sz="1600" dirty="0"/>
          </a:p>
          <a:p>
            <a:pPr lvl="1">
              <a:buClr>
                <a:srgbClr val="FF8600"/>
              </a:buClr>
            </a:pPr>
            <a:endParaRPr lang="fr-FR" sz="1600" dirty="0"/>
          </a:p>
          <a:p>
            <a:pPr lvl="1"/>
            <a:endParaRPr lang="de-DE" dirty="0"/>
          </a:p>
        </p:txBody>
      </p:sp>
    </p:spTree>
    <p:extLst>
      <p:ext uri="{BB962C8B-B14F-4D97-AF65-F5344CB8AC3E}">
        <p14:creationId xmlns:p14="http://schemas.microsoft.com/office/powerpoint/2010/main" val="182652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3</a:t>
            </a:r>
            <a:r>
              <a:rPr lang="fr-FR" dirty="0" smtClean="0"/>
              <a:t>) Les nouveaux programmes LV</a:t>
            </a:r>
            <a:endParaRPr lang="de-DE" dirty="0"/>
          </a:p>
        </p:txBody>
      </p:sp>
      <p:sp>
        <p:nvSpPr>
          <p:cNvPr id="3" name="Espace réservé du contenu 2"/>
          <p:cNvSpPr>
            <a:spLocks noGrp="1"/>
          </p:cNvSpPr>
          <p:nvPr>
            <p:ph idx="1"/>
          </p:nvPr>
        </p:nvSpPr>
        <p:spPr/>
        <p:txBody>
          <a:bodyPr/>
          <a:lstStyle/>
          <a:p>
            <a:r>
              <a:rPr lang="fr-FR" dirty="0" smtClean="0">
                <a:solidFill>
                  <a:srgbClr val="FF0000"/>
                </a:solidFill>
              </a:rPr>
              <a:t>Voir diaporama de présentation en annexe</a:t>
            </a:r>
            <a:endParaRPr lang="de-DE" dirty="0">
              <a:solidFill>
                <a:srgbClr val="FF0000"/>
              </a:solidFill>
            </a:endParaRPr>
          </a:p>
        </p:txBody>
      </p:sp>
    </p:spTree>
    <p:extLst>
      <p:ext uri="{BB962C8B-B14F-4D97-AF65-F5344CB8AC3E}">
        <p14:creationId xmlns:p14="http://schemas.microsoft.com/office/powerpoint/2010/main" val="3539419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332656"/>
            <a:ext cx="7315200" cy="1154097"/>
          </a:xfrm>
        </p:spPr>
        <p:txBody>
          <a:bodyPr/>
          <a:lstStyle/>
          <a:p>
            <a:r>
              <a:rPr lang="fr-FR" dirty="0" smtClean="0"/>
              <a:t>4) LV et activités culturelles</a:t>
            </a:r>
            <a:endParaRPr lang="de-DE" dirty="0"/>
          </a:p>
        </p:txBody>
      </p:sp>
      <p:sp>
        <p:nvSpPr>
          <p:cNvPr id="3" name="Espace réservé du contenu 2"/>
          <p:cNvSpPr>
            <a:spLocks noGrp="1"/>
          </p:cNvSpPr>
          <p:nvPr>
            <p:ph idx="1"/>
          </p:nvPr>
        </p:nvSpPr>
        <p:spPr>
          <a:xfrm>
            <a:off x="914400" y="1700809"/>
            <a:ext cx="7315200" cy="4608552"/>
          </a:xfrm>
        </p:spPr>
        <p:txBody>
          <a:bodyPr>
            <a:normAutofit/>
          </a:bodyPr>
          <a:lstStyle/>
          <a:p>
            <a:r>
              <a:rPr lang="fr-FR" dirty="0" smtClean="0"/>
              <a:t>Suite de la formation de 2015…</a:t>
            </a:r>
          </a:p>
          <a:p>
            <a:endParaRPr lang="fr-FR" dirty="0"/>
          </a:p>
          <a:p>
            <a:r>
              <a:rPr lang="fr-FR" dirty="0" smtClean="0"/>
              <a:t>Mise en situation autour de trois projets : </a:t>
            </a:r>
          </a:p>
          <a:p>
            <a:pPr marL="45720" indent="0">
              <a:buNone/>
            </a:pPr>
            <a:endParaRPr lang="fr-FR" dirty="0" smtClean="0"/>
          </a:p>
          <a:p>
            <a:r>
              <a:rPr lang="fr-FR" dirty="0" smtClean="0"/>
              <a:t>1) Autour d’un conte (littérature) </a:t>
            </a:r>
            <a:r>
              <a:rPr lang="fr-FR" dirty="0" smtClean="0">
                <a:solidFill>
                  <a:srgbClr val="FF0000"/>
                </a:solidFill>
              </a:rPr>
              <a:t>documents en annexes</a:t>
            </a:r>
            <a:endParaRPr lang="fr-FR" dirty="0" smtClean="0">
              <a:solidFill>
                <a:srgbClr val="FF0000"/>
              </a:solidFill>
            </a:endParaRPr>
          </a:p>
          <a:p>
            <a:r>
              <a:rPr lang="fr-FR" dirty="0" smtClean="0"/>
              <a:t>2</a:t>
            </a:r>
            <a:r>
              <a:rPr lang="fr-FR" dirty="0" smtClean="0"/>
              <a:t>) Lecture de paysage (géographie)</a:t>
            </a:r>
          </a:p>
          <a:p>
            <a:pPr marL="45720" indent="0">
              <a:buNone/>
            </a:pPr>
            <a:endParaRPr lang="fr-FR" dirty="0" smtClean="0"/>
          </a:p>
          <a:p>
            <a:pPr lvl="0">
              <a:buClr>
                <a:srgbClr val="FF8600"/>
              </a:buClr>
            </a:pPr>
            <a:r>
              <a:rPr lang="fr-FR" dirty="0" smtClean="0"/>
              <a:t>3) Œuvre d’art (pratiques artistiques</a:t>
            </a:r>
            <a:r>
              <a:rPr lang="fr-FR" dirty="0" smtClean="0"/>
              <a:t>) </a:t>
            </a:r>
            <a:r>
              <a:rPr lang="fr-FR" dirty="0">
                <a:solidFill>
                  <a:srgbClr val="FF0000"/>
                </a:solidFill>
              </a:rPr>
              <a:t>documents en annexes</a:t>
            </a:r>
          </a:p>
          <a:p>
            <a:endParaRPr lang="fr-FR" dirty="0" smtClean="0"/>
          </a:p>
          <a:p>
            <a:pPr marL="45720" indent="0">
              <a:buNone/>
            </a:pPr>
            <a:endParaRPr lang="fr-FR" dirty="0"/>
          </a:p>
          <a:p>
            <a:r>
              <a:rPr lang="fr-FR" dirty="0" smtClean="0"/>
              <a:t>Mise en commun</a:t>
            </a:r>
            <a:endParaRPr lang="de-DE" dirty="0"/>
          </a:p>
        </p:txBody>
      </p:sp>
    </p:spTree>
    <p:extLst>
      <p:ext uri="{BB962C8B-B14F-4D97-AF65-F5344CB8AC3E}">
        <p14:creationId xmlns:p14="http://schemas.microsoft.com/office/powerpoint/2010/main" val="1701010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88640"/>
            <a:ext cx="7315200" cy="866065"/>
          </a:xfrm>
        </p:spPr>
        <p:txBody>
          <a:bodyPr>
            <a:normAutofit fontScale="90000"/>
          </a:bodyPr>
          <a:lstStyle/>
          <a:p>
            <a:r>
              <a:rPr lang="fr-FR" dirty="0" smtClean="0"/>
              <a:t>4) Activités culturelles : objectifs</a:t>
            </a:r>
            <a:endParaRPr lang="de-DE" dirty="0"/>
          </a:p>
        </p:txBody>
      </p:sp>
      <p:sp>
        <p:nvSpPr>
          <p:cNvPr id="3" name="Espace réservé du contenu 2"/>
          <p:cNvSpPr>
            <a:spLocks noGrp="1"/>
          </p:cNvSpPr>
          <p:nvPr>
            <p:ph idx="1"/>
          </p:nvPr>
        </p:nvSpPr>
        <p:spPr>
          <a:xfrm>
            <a:off x="827584" y="1124744"/>
            <a:ext cx="7920880" cy="5195711"/>
          </a:xfrm>
        </p:spPr>
        <p:txBody>
          <a:bodyPr/>
          <a:lstStyle/>
          <a:p>
            <a:r>
              <a:rPr lang="fr-FR" dirty="0" smtClean="0"/>
              <a:t>Comment introduire les apports culturels ?</a:t>
            </a:r>
          </a:p>
          <a:p>
            <a:pPr marL="45720" indent="0">
              <a:buNone/>
            </a:pPr>
            <a:r>
              <a:rPr lang="fr-FR" dirty="0" smtClean="0"/>
              <a:t>Un conte, une carte d’Europe, une œuvre artistique …</a:t>
            </a:r>
            <a:endParaRPr lang="fr-FR" dirty="0" smtClean="0"/>
          </a:p>
          <a:p>
            <a:r>
              <a:rPr lang="fr-FR" dirty="0" smtClean="0"/>
              <a:t>Quels types de connaissances pour les élèves </a:t>
            </a:r>
            <a:r>
              <a:rPr lang="fr-FR" dirty="0" smtClean="0"/>
              <a:t>?</a:t>
            </a:r>
          </a:p>
          <a:p>
            <a:pPr>
              <a:buFontTx/>
              <a:buChar char="-"/>
            </a:pPr>
            <a:r>
              <a:rPr lang="fr-FR" sz="1600" dirty="0" smtClean="0">
                <a:solidFill>
                  <a:srgbClr val="FF0000"/>
                </a:solidFill>
              </a:rPr>
              <a:t>En littérature : der </a:t>
            </a:r>
            <a:r>
              <a:rPr lang="fr-FR" sz="1600" dirty="0" err="1" smtClean="0">
                <a:solidFill>
                  <a:srgbClr val="FF0000"/>
                </a:solidFill>
              </a:rPr>
              <a:t>Rattenfänger</a:t>
            </a:r>
            <a:r>
              <a:rPr lang="fr-FR" sz="1600" dirty="0" smtClean="0">
                <a:solidFill>
                  <a:srgbClr val="FF0000"/>
                </a:solidFill>
              </a:rPr>
              <a:t> : connaître l’auteur, d’autres œuvres de l’auteur, la ville où se déroule le conte, le nom des personnages principaux …</a:t>
            </a:r>
          </a:p>
          <a:p>
            <a:pPr>
              <a:buFontTx/>
              <a:buChar char="-"/>
            </a:pPr>
            <a:r>
              <a:rPr lang="fr-FR" sz="1600" dirty="0" smtClean="0">
                <a:solidFill>
                  <a:srgbClr val="FF0000"/>
                </a:solidFill>
              </a:rPr>
              <a:t>- En géographie : le nom des pays, des capitales; situer les pays; reconnaître le drapeau…</a:t>
            </a:r>
            <a:endParaRPr lang="fr-FR" sz="1600" dirty="0" smtClean="0">
              <a:solidFill>
                <a:schemeClr val="accent5"/>
              </a:solidFill>
            </a:endParaRPr>
          </a:p>
          <a:p>
            <a:r>
              <a:rPr lang="fr-FR" dirty="0" smtClean="0"/>
              <a:t>Quelles structures langagières et quel lexique associer à l’activité ? </a:t>
            </a:r>
            <a:r>
              <a:rPr lang="fr-FR" dirty="0" smtClean="0"/>
              <a:t>	</a:t>
            </a:r>
            <a:r>
              <a:rPr lang="fr-FR" dirty="0" smtClean="0">
                <a:solidFill>
                  <a:schemeClr val="accent5"/>
                </a:solidFill>
              </a:rPr>
              <a:t>Exemple : à partir de l’œuvre de  Dubuffet</a:t>
            </a:r>
          </a:p>
          <a:p>
            <a:pPr marL="45720" indent="0">
              <a:buNone/>
            </a:pPr>
            <a:endParaRPr lang="fr-FR" dirty="0" smtClean="0">
              <a:solidFill>
                <a:schemeClr val="accent5"/>
              </a:solidFill>
            </a:endParaRPr>
          </a:p>
          <a:p>
            <a:endParaRPr lang="de-DE" dirty="0"/>
          </a:p>
        </p:txBody>
      </p:sp>
      <p:graphicFrame>
        <p:nvGraphicFramePr>
          <p:cNvPr id="4" name="Tableau 3"/>
          <p:cNvGraphicFramePr>
            <a:graphicFrameLocks noGrp="1"/>
          </p:cNvGraphicFramePr>
          <p:nvPr>
            <p:extLst>
              <p:ext uri="{D42A27DB-BD31-4B8C-83A1-F6EECF244321}">
                <p14:modId xmlns:p14="http://schemas.microsoft.com/office/powerpoint/2010/main" val="3721901575"/>
              </p:ext>
            </p:extLst>
          </p:nvPr>
        </p:nvGraphicFramePr>
        <p:xfrm>
          <a:off x="1547664" y="4221088"/>
          <a:ext cx="5400600" cy="2377440"/>
        </p:xfrm>
        <a:graphic>
          <a:graphicData uri="http://schemas.openxmlformats.org/drawingml/2006/table">
            <a:tbl>
              <a:tblPr firstRow="1" bandRow="1">
                <a:tableStyleId>{5C22544A-7EE6-4342-B048-85BDC9FD1C3A}</a:tableStyleId>
              </a:tblPr>
              <a:tblGrid>
                <a:gridCol w="1800200"/>
                <a:gridCol w="1800200"/>
                <a:gridCol w="1800200"/>
              </a:tblGrid>
              <a:tr h="543146">
                <a:tc>
                  <a:txBody>
                    <a:bodyPr/>
                    <a:lstStyle/>
                    <a:p>
                      <a:pPr algn="ctr"/>
                      <a:r>
                        <a:rPr lang="fr-FR" dirty="0" smtClean="0"/>
                        <a:t>Des</a:t>
                      </a:r>
                      <a:r>
                        <a:rPr lang="fr-FR" baseline="0" dirty="0" smtClean="0"/>
                        <a:t> mots pour décrire</a:t>
                      </a:r>
                      <a:endParaRPr lang="de-DE" dirty="0"/>
                    </a:p>
                  </a:txBody>
                  <a:tcPr/>
                </a:tc>
                <a:tc>
                  <a:txBody>
                    <a:bodyPr/>
                    <a:lstStyle/>
                    <a:p>
                      <a:pPr algn="ctr"/>
                      <a:r>
                        <a:rPr lang="fr-FR" dirty="0" smtClean="0"/>
                        <a:t>Dans la ville</a:t>
                      </a:r>
                      <a:endParaRPr lang="de-DE" dirty="0"/>
                    </a:p>
                  </a:txBody>
                  <a:tcPr/>
                </a:tc>
                <a:tc>
                  <a:txBody>
                    <a:bodyPr/>
                    <a:lstStyle/>
                    <a:p>
                      <a:pPr algn="ctr"/>
                      <a:r>
                        <a:rPr lang="fr-FR" dirty="0" smtClean="0"/>
                        <a:t>Verbes d’action</a:t>
                      </a:r>
                      <a:endParaRPr lang="de-DE" dirty="0"/>
                    </a:p>
                  </a:txBody>
                  <a:tcPr/>
                </a:tc>
              </a:tr>
              <a:tr h="1474253">
                <a:tc>
                  <a:txBody>
                    <a:bodyPr/>
                    <a:lstStyle/>
                    <a:p>
                      <a:pPr algn="l"/>
                      <a:r>
                        <a:rPr lang="fr-FR" dirty="0" smtClean="0"/>
                        <a:t>Couleurs; formes</a:t>
                      </a:r>
                    </a:p>
                    <a:p>
                      <a:pPr algn="l"/>
                      <a:r>
                        <a:rPr lang="fr-FR" dirty="0" smtClean="0"/>
                        <a:t>Bus, Auto</a:t>
                      </a:r>
                    </a:p>
                    <a:p>
                      <a:pPr algn="l"/>
                      <a:r>
                        <a:rPr lang="fr-FR" dirty="0" err="1" smtClean="0"/>
                        <a:t>das</a:t>
                      </a:r>
                      <a:r>
                        <a:rPr lang="fr-FR" dirty="0" smtClean="0"/>
                        <a:t> </a:t>
                      </a:r>
                      <a:r>
                        <a:rPr lang="fr-FR" dirty="0" err="1" smtClean="0"/>
                        <a:t>Haus</a:t>
                      </a:r>
                      <a:endParaRPr lang="fr-FR" dirty="0" smtClean="0"/>
                    </a:p>
                    <a:p>
                      <a:pPr algn="l"/>
                      <a:r>
                        <a:rPr lang="fr-FR" dirty="0" smtClean="0"/>
                        <a:t>die </a:t>
                      </a:r>
                      <a:r>
                        <a:rPr lang="fr-FR" dirty="0" err="1" smtClean="0"/>
                        <a:t>Leute</a:t>
                      </a:r>
                      <a:endParaRPr lang="fr-FR" dirty="0" smtClean="0"/>
                    </a:p>
                    <a:p>
                      <a:pPr algn="l"/>
                      <a:r>
                        <a:rPr lang="fr-FR" dirty="0" smtClean="0"/>
                        <a:t>…</a:t>
                      </a:r>
                      <a:endParaRPr lang="de-DE" dirty="0"/>
                    </a:p>
                  </a:txBody>
                  <a:tcPr/>
                </a:tc>
                <a:tc>
                  <a:txBody>
                    <a:bodyPr/>
                    <a:lstStyle/>
                    <a:p>
                      <a:pPr algn="l"/>
                      <a:r>
                        <a:rPr lang="fr-FR" dirty="0" smtClean="0">
                          <a:solidFill>
                            <a:schemeClr val="accent5"/>
                          </a:solidFill>
                        </a:rPr>
                        <a:t>Strasse</a:t>
                      </a:r>
                    </a:p>
                    <a:p>
                      <a:pPr algn="l"/>
                      <a:r>
                        <a:rPr lang="fr-FR" dirty="0" err="1" smtClean="0">
                          <a:solidFill>
                            <a:schemeClr val="accent5"/>
                          </a:solidFill>
                        </a:rPr>
                        <a:t>Geschäft</a:t>
                      </a:r>
                      <a:endParaRPr lang="fr-FR" dirty="0" smtClean="0">
                        <a:solidFill>
                          <a:schemeClr val="accent5"/>
                        </a:solidFill>
                      </a:endParaRPr>
                    </a:p>
                    <a:p>
                      <a:pPr algn="l"/>
                      <a:r>
                        <a:rPr lang="fr-FR" dirty="0" err="1" smtClean="0">
                          <a:solidFill>
                            <a:schemeClr val="accent5"/>
                          </a:solidFill>
                        </a:rPr>
                        <a:t>Platz</a:t>
                      </a:r>
                      <a:endParaRPr lang="fr-FR" dirty="0" smtClean="0">
                        <a:solidFill>
                          <a:schemeClr val="accent5"/>
                        </a:solidFill>
                      </a:endParaRPr>
                    </a:p>
                    <a:p>
                      <a:pPr algn="l"/>
                      <a:r>
                        <a:rPr lang="fr-FR" dirty="0" smtClean="0">
                          <a:solidFill>
                            <a:schemeClr val="accent5"/>
                          </a:solidFill>
                        </a:rPr>
                        <a:t>…</a:t>
                      </a:r>
                    </a:p>
                    <a:p>
                      <a:pPr algn="l"/>
                      <a:endParaRPr lang="de-DE" dirty="0"/>
                    </a:p>
                  </a:txBody>
                  <a:tcPr/>
                </a:tc>
                <a:tc>
                  <a:txBody>
                    <a:bodyPr/>
                    <a:lstStyle/>
                    <a:p>
                      <a:pPr algn="l"/>
                      <a:r>
                        <a:rPr lang="fr-FR" dirty="0" err="1" smtClean="0"/>
                        <a:t>fahren</a:t>
                      </a:r>
                      <a:endParaRPr lang="fr-FR" dirty="0" smtClean="0"/>
                    </a:p>
                    <a:p>
                      <a:pPr algn="l"/>
                      <a:r>
                        <a:rPr lang="fr-FR" dirty="0" err="1" smtClean="0"/>
                        <a:t>trinken</a:t>
                      </a:r>
                      <a:endParaRPr lang="fr-FR" dirty="0" smtClean="0"/>
                    </a:p>
                    <a:p>
                      <a:pPr algn="l"/>
                      <a:r>
                        <a:rPr lang="fr-FR" dirty="0" err="1" smtClean="0"/>
                        <a:t>arbeiten</a:t>
                      </a:r>
                      <a:endParaRPr lang="fr-FR" dirty="0" smtClean="0"/>
                    </a:p>
                    <a:p>
                      <a:pPr algn="l"/>
                      <a:r>
                        <a:rPr lang="fr-FR" dirty="0" err="1" smtClean="0"/>
                        <a:t>gehen</a:t>
                      </a:r>
                      <a:r>
                        <a:rPr lang="fr-FR" dirty="0" smtClean="0"/>
                        <a:t> </a:t>
                      </a:r>
                    </a:p>
                    <a:p>
                      <a:pPr algn="l"/>
                      <a:r>
                        <a:rPr lang="fr-FR" dirty="0" smtClean="0"/>
                        <a:t>…</a:t>
                      </a:r>
                    </a:p>
                    <a:p>
                      <a:pPr algn="l"/>
                      <a:endParaRPr lang="de-DE" dirty="0"/>
                    </a:p>
                  </a:txBody>
                  <a:tcPr/>
                </a:tc>
              </a:tr>
            </a:tbl>
          </a:graphicData>
        </a:graphic>
      </p:graphicFrame>
    </p:spTree>
    <p:extLst>
      <p:ext uri="{BB962C8B-B14F-4D97-AF65-F5344CB8AC3E}">
        <p14:creationId xmlns:p14="http://schemas.microsoft.com/office/powerpoint/2010/main" val="236763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1"/>
            <a:ext cx="8035280" cy="792088"/>
          </a:xfrm>
        </p:spPr>
        <p:txBody>
          <a:bodyPr>
            <a:normAutofit fontScale="90000"/>
          </a:bodyPr>
          <a:lstStyle/>
          <a:p>
            <a:r>
              <a:rPr lang="fr-FR" dirty="0" smtClean="0"/>
              <a:t>4) Activités culturelles : synthèse C2</a:t>
            </a:r>
            <a:endParaRPr lang="de-D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2130857"/>
              </p:ext>
            </p:extLst>
          </p:nvPr>
        </p:nvGraphicFramePr>
        <p:xfrm>
          <a:off x="683568" y="1844824"/>
          <a:ext cx="8064897" cy="4536504"/>
        </p:xfrm>
        <a:graphic>
          <a:graphicData uri="http://schemas.openxmlformats.org/drawingml/2006/table">
            <a:tbl>
              <a:tblPr firstRow="1" firstCol="1" bandRow="1">
                <a:tableStyleId>{5C22544A-7EE6-4342-B048-85BDC9FD1C3A}</a:tableStyleId>
              </a:tblPr>
              <a:tblGrid>
                <a:gridCol w="2687715"/>
                <a:gridCol w="2688591"/>
                <a:gridCol w="2688591"/>
              </a:tblGrid>
              <a:tr h="4536504">
                <a:tc>
                  <a:txBody>
                    <a:bodyPr/>
                    <a:lstStyle/>
                    <a:p>
                      <a:pPr algn="ctr">
                        <a:lnSpc>
                          <a:spcPct val="115000"/>
                        </a:lnSpc>
                        <a:spcAft>
                          <a:spcPts val="0"/>
                        </a:spcAft>
                      </a:pPr>
                      <a:r>
                        <a:rPr lang="fr-FR" sz="2000" b="1" dirty="0" smtClean="0">
                          <a:solidFill>
                            <a:schemeClr val="accent2"/>
                          </a:solidFill>
                          <a:effectLst/>
                        </a:rPr>
                        <a:t>L’enfant</a:t>
                      </a:r>
                    </a:p>
                    <a:p>
                      <a:pPr algn="just">
                        <a:lnSpc>
                          <a:spcPct val="115000"/>
                        </a:lnSpc>
                        <a:spcAft>
                          <a:spcPts val="0"/>
                        </a:spcAft>
                      </a:pPr>
                      <a:endParaRPr lang="de-DE" sz="1400" b="1" dirty="0">
                        <a:effectLst/>
                      </a:endParaRPr>
                    </a:p>
                    <a:p>
                      <a:pPr algn="just">
                        <a:lnSpc>
                          <a:spcPct val="115000"/>
                        </a:lnSpc>
                        <a:spcAft>
                          <a:spcPts val="0"/>
                        </a:spcAft>
                      </a:pPr>
                      <a:r>
                        <a:rPr lang="fr-FR" sz="1100" dirty="0">
                          <a:effectLst/>
                        </a:rPr>
                        <a:t>Soi, le corps, les vêtements</a:t>
                      </a:r>
                      <a:endParaRPr lang="de-DE" sz="1100" dirty="0">
                        <a:effectLst/>
                      </a:endParaRPr>
                    </a:p>
                    <a:p>
                      <a:pPr algn="just">
                        <a:lnSpc>
                          <a:spcPct val="115000"/>
                        </a:lnSpc>
                        <a:spcAft>
                          <a:spcPts val="0"/>
                        </a:spcAft>
                      </a:pPr>
                      <a:r>
                        <a:rPr lang="fr-FR" sz="1100" dirty="0">
                          <a:effectLst/>
                        </a:rPr>
                        <a:t>La famille</a:t>
                      </a:r>
                      <a:endParaRPr lang="de-DE" sz="1100" dirty="0">
                        <a:effectLst/>
                      </a:endParaRPr>
                    </a:p>
                    <a:p>
                      <a:pPr algn="just">
                        <a:lnSpc>
                          <a:spcPct val="115000"/>
                        </a:lnSpc>
                        <a:spcAft>
                          <a:spcPts val="0"/>
                        </a:spcAft>
                      </a:pPr>
                      <a:r>
                        <a:rPr lang="fr-FR" sz="1100" dirty="0">
                          <a:effectLst/>
                        </a:rPr>
                        <a:t>L’organisation de la journée</a:t>
                      </a:r>
                      <a:endParaRPr lang="de-DE" sz="1100" dirty="0">
                        <a:effectLst/>
                      </a:endParaRPr>
                    </a:p>
                    <a:p>
                      <a:pPr algn="just">
                        <a:lnSpc>
                          <a:spcPct val="115000"/>
                        </a:lnSpc>
                        <a:spcAft>
                          <a:spcPts val="0"/>
                        </a:spcAft>
                      </a:pPr>
                      <a:r>
                        <a:rPr lang="fr-FR" sz="1100" dirty="0">
                          <a:effectLst/>
                        </a:rPr>
                        <a:t>Les habitudes de l’enfant </a:t>
                      </a:r>
                      <a:endParaRPr lang="de-DE" sz="1100" dirty="0">
                        <a:effectLst/>
                      </a:endParaRPr>
                    </a:p>
                    <a:p>
                      <a:pPr algn="just">
                        <a:lnSpc>
                          <a:spcPct val="115000"/>
                        </a:lnSpc>
                        <a:spcAft>
                          <a:spcPts val="0"/>
                        </a:spcAft>
                      </a:pPr>
                      <a:r>
                        <a:rPr lang="fr-FR" sz="1100" dirty="0">
                          <a:effectLst/>
                        </a:rPr>
                        <a:t>Les trajets quotidiens de</a:t>
                      </a:r>
                      <a:endParaRPr lang="de-DE" sz="1100" dirty="0">
                        <a:effectLst/>
                      </a:endParaRPr>
                    </a:p>
                    <a:p>
                      <a:pPr algn="just">
                        <a:lnSpc>
                          <a:spcPct val="115000"/>
                        </a:lnSpc>
                        <a:spcAft>
                          <a:spcPts val="0"/>
                        </a:spcAft>
                      </a:pPr>
                      <a:r>
                        <a:rPr lang="fr-FR" sz="1100" dirty="0">
                          <a:effectLst/>
                        </a:rPr>
                        <a:t>l’enfant</a:t>
                      </a:r>
                      <a:endParaRPr lang="de-DE" sz="1100" dirty="0">
                        <a:effectLst/>
                      </a:endParaRPr>
                    </a:p>
                    <a:p>
                      <a:pPr algn="just">
                        <a:lnSpc>
                          <a:spcPct val="115000"/>
                        </a:lnSpc>
                        <a:spcAft>
                          <a:spcPts val="0"/>
                        </a:spcAft>
                      </a:pPr>
                      <a:r>
                        <a:rPr lang="fr-FR" sz="1100" dirty="0">
                          <a:effectLst/>
                        </a:rPr>
                        <a:t>Les usages dans les relations à l’école</a:t>
                      </a:r>
                      <a:endParaRPr lang="de-DE" sz="1100" dirty="0">
                        <a:effectLst/>
                      </a:endParaRPr>
                    </a:p>
                    <a:p>
                      <a:pPr algn="just">
                        <a:lnSpc>
                          <a:spcPct val="115000"/>
                        </a:lnSpc>
                        <a:spcAft>
                          <a:spcPts val="0"/>
                        </a:spcAft>
                      </a:pPr>
                      <a:r>
                        <a:rPr lang="fr-FR" sz="1100" dirty="0">
                          <a:effectLst/>
                        </a:rPr>
                        <a:t>Le temps, les grandes périodes</a:t>
                      </a:r>
                      <a:endParaRPr lang="de-DE" sz="1100" dirty="0">
                        <a:effectLst/>
                      </a:endParaRPr>
                    </a:p>
                    <a:p>
                      <a:pPr algn="just">
                        <a:lnSpc>
                          <a:spcPct val="115000"/>
                        </a:lnSpc>
                        <a:spcAft>
                          <a:spcPts val="0"/>
                        </a:spcAft>
                      </a:pPr>
                      <a:r>
                        <a:rPr lang="fr-FR" sz="1100" dirty="0">
                          <a:effectLst/>
                        </a:rPr>
                        <a:t>de l’année, de la vie</a:t>
                      </a:r>
                      <a:endParaRPr lang="de-DE" sz="1100" dirty="0">
                        <a:effectLst/>
                      </a:endParaRPr>
                    </a:p>
                    <a:p>
                      <a:pPr algn="just">
                        <a:lnSpc>
                          <a:spcPct val="115000"/>
                        </a:lnSpc>
                        <a:spcAft>
                          <a:spcPts val="0"/>
                        </a:spcAft>
                      </a:pPr>
                      <a:r>
                        <a:rPr lang="fr-FR" sz="1100" dirty="0">
                          <a:effectLst/>
                        </a:rPr>
                        <a:t>Sensations, gouts et sentiments</a:t>
                      </a:r>
                      <a:endParaRPr lang="de-DE" sz="1100" dirty="0">
                        <a:effectLst/>
                      </a:endParaRPr>
                    </a:p>
                    <a:p>
                      <a:pPr algn="just">
                        <a:lnSpc>
                          <a:spcPct val="115000"/>
                        </a:lnSpc>
                        <a:spcAft>
                          <a:spcPts val="0"/>
                        </a:spcAft>
                      </a:pPr>
                      <a:r>
                        <a:rPr lang="fr-FR" sz="1100" dirty="0">
                          <a:effectLst/>
                        </a:rPr>
                        <a:t>Éléments de description physique et morale</a:t>
                      </a:r>
                      <a:endParaRPr lang="de-DE" sz="1100" dirty="0">
                        <a:effectLst/>
                        <a:latin typeface="Calibri"/>
                        <a:ea typeface="Calibri"/>
                        <a:cs typeface="Times New Roman"/>
                      </a:endParaRPr>
                    </a:p>
                  </a:txBody>
                  <a:tcPr marL="66251" marR="66251" marT="0" marB="0"/>
                </a:tc>
                <a:tc>
                  <a:txBody>
                    <a:bodyPr/>
                    <a:lstStyle/>
                    <a:p>
                      <a:pPr algn="ctr">
                        <a:lnSpc>
                          <a:spcPct val="115000"/>
                        </a:lnSpc>
                        <a:spcAft>
                          <a:spcPts val="0"/>
                        </a:spcAft>
                      </a:pPr>
                      <a:r>
                        <a:rPr lang="fr-FR" sz="2000" dirty="0">
                          <a:solidFill>
                            <a:schemeClr val="accent2"/>
                          </a:solidFill>
                          <a:effectLst/>
                        </a:rPr>
                        <a:t>La </a:t>
                      </a:r>
                      <a:r>
                        <a:rPr lang="fr-FR" sz="2000" dirty="0" smtClean="0">
                          <a:solidFill>
                            <a:schemeClr val="accent2"/>
                          </a:solidFill>
                          <a:effectLst/>
                        </a:rPr>
                        <a:t>classe</a:t>
                      </a:r>
                    </a:p>
                    <a:p>
                      <a:pPr algn="just">
                        <a:lnSpc>
                          <a:spcPct val="115000"/>
                        </a:lnSpc>
                        <a:spcAft>
                          <a:spcPts val="0"/>
                        </a:spcAft>
                      </a:pPr>
                      <a:endParaRPr lang="de-DE" sz="1400" dirty="0">
                        <a:effectLst/>
                      </a:endParaRPr>
                    </a:p>
                    <a:p>
                      <a:pPr algn="just">
                        <a:lnSpc>
                          <a:spcPct val="115000"/>
                        </a:lnSpc>
                        <a:spcAft>
                          <a:spcPts val="0"/>
                        </a:spcAft>
                      </a:pPr>
                      <a:r>
                        <a:rPr lang="fr-FR" sz="1100" dirty="0">
                          <a:effectLst/>
                        </a:rPr>
                        <a:t>L’alphabet</a:t>
                      </a:r>
                      <a:endParaRPr lang="de-DE" sz="1100" dirty="0">
                        <a:effectLst/>
                      </a:endParaRPr>
                    </a:p>
                    <a:p>
                      <a:pPr algn="just">
                        <a:lnSpc>
                          <a:spcPct val="115000"/>
                        </a:lnSpc>
                        <a:spcAft>
                          <a:spcPts val="0"/>
                        </a:spcAft>
                      </a:pPr>
                      <a:r>
                        <a:rPr lang="fr-FR" sz="1100" dirty="0">
                          <a:effectLst/>
                        </a:rPr>
                        <a:t>Les nombres</a:t>
                      </a:r>
                      <a:endParaRPr lang="de-DE" sz="1100" dirty="0">
                        <a:effectLst/>
                      </a:endParaRPr>
                    </a:p>
                    <a:p>
                      <a:pPr algn="just">
                        <a:lnSpc>
                          <a:spcPct val="115000"/>
                        </a:lnSpc>
                        <a:spcAft>
                          <a:spcPts val="0"/>
                        </a:spcAft>
                      </a:pPr>
                      <a:r>
                        <a:rPr lang="fr-FR" sz="1100" dirty="0">
                          <a:effectLst/>
                        </a:rPr>
                        <a:t>Les repères temporels</a:t>
                      </a:r>
                      <a:endParaRPr lang="de-DE" sz="1100" dirty="0">
                        <a:effectLst/>
                      </a:endParaRPr>
                    </a:p>
                    <a:p>
                      <a:pPr algn="just">
                        <a:lnSpc>
                          <a:spcPct val="115000"/>
                        </a:lnSpc>
                        <a:spcAft>
                          <a:spcPts val="0"/>
                        </a:spcAft>
                      </a:pPr>
                      <a:r>
                        <a:rPr lang="fr-FR" sz="1100" dirty="0">
                          <a:effectLst/>
                        </a:rPr>
                        <a:t>Climat et météo</a:t>
                      </a:r>
                      <a:endParaRPr lang="de-DE" sz="1100" dirty="0">
                        <a:effectLst/>
                      </a:endParaRPr>
                    </a:p>
                    <a:p>
                      <a:pPr algn="just">
                        <a:lnSpc>
                          <a:spcPct val="115000"/>
                        </a:lnSpc>
                        <a:spcAft>
                          <a:spcPts val="0"/>
                        </a:spcAft>
                      </a:pPr>
                      <a:r>
                        <a:rPr lang="fr-FR" sz="1100" dirty="0">
                          <a:effectLst/>
                        </a:rPr>
                        <a:t>Les rituels</a:t>
                      </a:r>
                      <a:endParaRPr lang="de-DE" sz="1100" dirty="0">
                        <a:effectLst/>
                      </a:endParaRPr>
                    </a:p>
                    <a:p>
                      <a:pPr algn="just">
                        <a:lnSpc>
                          <a:spcPct val="115000"/>
                        </a:lnSpc>
                        <a:spcAft>
                          <a:spcPts val="0"/>
                        </a:spcAft>
                      </a:pPr>
                      <a:r>
                        <a:rPr lang="fr-FR" sz="1100" dirty="0">
                          <a:effectLst/>
                        </a:rPr>
                        <a:t>Les règles et règlements dans la classe</a:t>
                      </a:r>
                      <a:endParaRPr lang="de-DE" sz="1100" dirty="0">
                        <a:effectLst/>
                      </a:endParaRPr>
                    </a:p>
                    <a:p>
                      <a:pPr algn="just">
                        <a:lnSpc>
                          <a:spcPct val="115000"/>
                        </a:lnSpc>
                        <a:spcAft>
                          <a:spcPts val="0"/>
                        </a:spcAft>
                      </a:pPr>
                      <a:r>
                        <a:rPr lang="fr-FR" sz="1100" dirty="0">
                          <a:effectLst/>
                        </a:rPr>
                        <a:t>Les activités scolaires</a:t>
                      </a:r>
                      <a:endParaRPr lang="de-DE" sz="1100" dirty="0">
                        <a:effectLst/>
                      </a:endParaRPr>
                    </a:p>
                    <a:p>
                      <a:pPr algn="just">
                        <a:lnSpc>
                          <a:spcPct val="115000"/>
                        </a:lnSpc>
                        <a:spcAft>
                          <a:spcPts val="0"/>
                        </a:spcAft>
                      </a:pPr>
                      <a:r>
                        <a:rPr lang="fr-FR" sz="1100" dirty="0">
                          <a:effectLst/>
                        </a:rPr>
                        <a:t>Le sport</a:t>
                      </a:r>
                      <a:endParaRPr lang="de-DE" sz="1100" dirty="0">
                        <a:effectLst/>
                      </a:endParaRPr>
                    </a:p>
                    <a:p>
                      <a:pPr algn="just">
                        <a:lnSpc>
                          <a:spcPct val="115000"/>
                        </a:lnSpc>
                        <a:spcAft>
                          <a:spcPts val="0"/>
                        </a:spcAft>
                      </a:pPr>
                      <a:r>
                        <a:rPr lang="fr-FR" sz="1100" dirty="0">
                          <a:effectLst/>
                        </a:rPr>
                        <a:t>Les loisirs artistiques</a:t>
                      </a:r>
                      <a:endParaRPr lang="de-DE" sz="1100" dirty="0">
                        <a:effectLst/>
                      </a:endParaRPr>
                    </a:p>
                    <a:p>
                      <a:pPr algn="just">
                        <a:lnSpc>
                          <a:spcPct val="115000"/>
                        </a:lnSpc>
                        <a:spcAft>
                          <a:spcPts val="0"/>
                        </a:spcAft>
                      </a:pPr>
                      <a:r>
                        <a:rPr lang="fr-FR" sz="1100" dirty="0">
                          <a:effectLst/>
                        </a:rPr>
                        <a:t>L’amitié</a:t>
                      </a:r>
                      <a:endParaRPr lang="de-DE" sz="1100" dirty="0">
                        <a:effectLst/>
                        <a:latin typeface="Calibri"/>
                        <a:ea typeface="Calibri"/>
                        <a:cs typeface="Times New Roman"/>
                      </a:endParaRPr>
                    </a:p>
                  </a:txBody>
                  <a:tcPr marL="66251" marR="66251" marT="0" marB="0"/>
                </a:tc>
                <a:tc>
                  <a:txBody>
                    <a:bodyPr/>
                    <a:lstStyle/>
                    <a:p>
                      <a:pPr algn="ctr">
                        <a:lnSpc>
                          <a:spcPct val="115000"/>
                        </a:lnSpc>
                        <a:spcAft>
                          <a:spcPts val="0"/>
                        </a:spcAft>
                      </a:pPr>
                      <a:r>
                        <a:rPr lang="fr-FR" sz="2000" dirty="0">
                          <a:solidFill>
                            <a:schemeClr val="accent2"/>
                          </a:solidFill>
                          <a:effectLst/>
                        </a:rPr>
                        <a:t>L’univers </a:t>
                      </a:r>
                      <a:r>
                        <a:rPr lang="fr-FR" sz="2000" dirty="0" smtClean="0">
                          <a:solidFill>
                            <a:schemeClr val="accent2"/>
                          </a:solidFill>
                          <a:effectLst/>
                        </a:rPr>
                        <a:t>enfantin</a:t>
                      </a:r>
                    </a:p>
                    <a:p>
                      <a:pPr algn="just">
                        <a:lnSpc>
                          <a:spcPct val="115000"/>
                        </a:lnSpc>
                        <a:spcAft>
                          <a:spcPts val="0"/>
                        </a:spcAft>
                      </a:pPr>
                      <a:endParaRPr lang="de-DE" sz="1400" dirty="0">
                        <a:effectLst/>
                      </a:endParaRPr>
                    </a:p>
                    <a:p>
                      <a:pPr algn="l">
                        <a:lnSpc>
                          <a:spcPct val="115000"/>
                        </a:lnSpc>
                        <a:spcAft>
                          <a:spcPts val="0"/>
                        </a:spcAft>
                      </a:pPr>
                      <a:r>
                        <a:rPr lang="fr-FR" sz="1100" dirty="0">
                          <a:effectLst/>
                        </a:rPr>
                        <a:t>La maison, l’environnement immédiat et concret</a:t>
                      </a:r>
                      <a:endParaRPr lang="de-DE" sz="1100" dirty="0">
                        <a:effectLst/>
                      </a:endParaRPr>
                    </a:p>
                    <a:p>
                      <a:pPr algn="l">
                        <a:lnSpc>
                          <a:spcPct val="115000"/>
                        </a:lnSpc>
                        <a:spcAft>
                          <a:spcPts val="0"/>
                        </a:spcAft>
                      </a:pPr>
                      <a:r>
                        <a:rPr lang="fr-FR" sz="1100" dirty="0">
                          <a:effectLst/>
                        </a:rPr>
                        <a:t>La vie quotidienne, les</a:t>
                      </a:r>
                      <a:endParaRPr lang="de-DE" sz="1100" dirty="0">
                        <a:effectLst/>
                      </a:endParaRPr>
                    </a:p>
                    <a:p>
                      <a:pPr algn="l">
                        <a:lnSpc>
                          <a:spcPct val="115000"/>
                        </a:lnSpc>
                        <a:spcAft>
                          <a:spcPts val="0"/>
                        </a:spcAft>
                      </a:pPr>
                      <a:r>
                        <a:rPr lang="fr-FR" sz="1100" dirty="0">
                          <a:effectLst/>
                        </a:rPr>
                        <a:t>commerces, les lieux publics </a:t>
                      </a:r>
                      <a:endParaRPr lang="fr-FR" sz="1100" dirty="0" smtClean="0">
                        <a:effectLst/>
                      </a:endParaRPr>
                    </a:p>
                    <a:p>
                      <a:pPr algn="l">
                        <a:lnSpc>
                          <a:spcPct val="115000"/>
                        </a:lnSpc>
                        <a:spcAft>
                          <a:spcPts val="0"/>
                        </a:spcAft>
                      </a:pPr>
                      <a:r>
                        <a:rPr lang="fr-FR" sz="1100" dirty="0" smtClean="0">
                          <a:effectLst/>
                        </a:rPr>
                        <a:t>L’environnement </a:t>
                      </a:r>
                      <a:r>
                        <a:rPr lang="fr-FR" sz="1100" dirty="0">
                          <a:effectLst/>
                        </a:rPr>
                        <a:t>géographique ou culturel proche</a:t>
                      </a:r>
                      <a:endParaRPr lang="de-DE" sz="1100" dirty="0">
                        <a:effectLst/>
                      </a:endParaRPr>
                    </a:p>
                    <a:p>
                      <a:pPr algn="just">
                        <a:lnSpc>
                          <a:spcPct val="115000"/>
                        </a:lnSpc>
                        <a:spcAft>
                          <a:spcPts val="0"/>
                        </a:spcAft>
                      </a:pPr>
                      <a:r>
                        <a:rPr lang="fr-FR" sz="1100" dirty="0">
                          <a:effectLst/>
                        </a:rPr>
                        <a:t>Les animaux</a:t>
                      </a:r>
                      <a:endParaRPr lang="de-DE" sz="1100" dirty="0">
                        <a:effectLst/>
                      </a:endParaRPr>
                    </a:p>
                    <a:p>
                      <a:pPr algn="just">
                        <a:lnSpc>
                          <a:spcPct val="115000"/>
                        </a:lnSpc>
                        <a:spcAft>
                          <a:spcPts val="0"/>
                        </a:spcAft>
                      </a:pPr>
                      <a:r>
                        <a:rPr lang="fr-FR" sz="1100" dirty="0">
                          <a:effectLst/>
                        </a:rPr>
                        <a:t>Les contes et légendes</a:t>
                      </a:r>
                      <a:endParaRPr lang="de-DE" sz="1100" dirty="0">
                        <a:effectLst/>
                      </a:endParaRPr>
                    </a:p>
                    <a:p>
                      <a:pPr algn="just">
                        <a:lnSpc>
                          <a:spcPct val="115000"/>
                        </a:lnSpc>
                        <a:spcAft>
                          <a:spcPts val="0"/>
                        </a:spcAft>
                      </a:pPr>
                      <a:r>
                        <a:rPr lang="fr-FR" sz="1100" dirty="0">
                          <a:effectLst/>
                        </a:rPr>
                        <a:t>Les monstres, fées et autres références culturelles de la littérature enfantine </a:t>
                      </a:r>
                      <a:endParaRPr lang="de-DE" sz="1100" dirty="0">
                        <a:effectLst/>
                      </a:endParaRPr>
                    </a:p>
                    <a:p>
                      <a:pPr algn="just">
                        <a:lnSpc>
                          <a:spcPct val="115000"/>
                        </a:lnSpc>
                        <a:spcAft>
                          <a:spcPts val="0"/>
                        </a:spcAft>
                      </a:pPr>
                      <a:r>
                        <a:rPr lang="fr-FR" sz="1100" dirty="0">
                          <a:effectLst/>
                        </a:rPr>
                        <a:t>Les comptines, les chansons</a:t>
                      </a:r>
                      <a:endParaRPr lang="de-DE" sz="1100" dirty="0">
                        <a:effectLst/>
                      </a:endParaRPr>
                    </a:p>
                    <a:p>
                      <a:pPr algn="just">
                        <a:lnSpc>
                          <a:spcPct val="115000"/>
                        </a:lnSpc>
                        <a:spcAft>
                          <a:spcPts val="0"/>
                        </a:spcAft>
                      </a:pPr>
                      <a:r>
                        <a:rPr lang="fr-FR" sz="1100" dirty="0">
                          <a:effectLst/>
                        </a:rPr>
                        <a:t>La littérature enfantine</a:t>
                      </a:r>
                      <a:endParaRPr lang="de-DE" sz="1100" dirty="0">
                        <a:effectLst/>
                      </a:endParaRPr>
                    </a:p>
                    <a:p>
                      <a:pPr algn="just">
                        <a:lnSpc>
                          <a:spcPct val="115000"/>
                        </a:lnSpc>
                        <a:spcAft>
                          <a:spcPts val="0"/>
                        </a:spcAft>
                      </a:pPr>
                      <a:r>
                        <a:rPr lang="fr-FR" sz="1100" dirty="0">
                          <a:effectLst/>
                        </a:rPr>
                        <a:t>Quelques villes, campagnes et paysages typiques</a:t>
                      </a:r>
                      <a:endParaRPr lang="de-DE" sz="1100" dirty="0">
                        <a:effectLst/>
                      </a:endParaRPr>
                    </a:p>
                    <a:p>
                      <a:pPr algn="just">
                        <a:lnSpc>
                          <a:spcPct val="115000"/>
                        </a:lnSpc>
                        <a:spcAft>
                          <a:spcPts val="0"/>
                        </a:spcAft>
                      </a:pPr>
                      <a:r>
                        <a:rPr lang="fr-FR" sz="1100" dirty="0">
                          <a:effectLst/>
                        </a:rPr>
                        <a:t>Les drapeaux et monnaies</a:t>
                      </a:r>
                      <a:endParaRPr lang="de-DE" sz="1100" dirty="0">
                        <a:effectLst/>
                      </a:endParaRPr>
                    </a:p>
                    <a:p>
                      <a:pPr algn="just">
                        <a:lnSpc>
                          <a:spcPct val="115000"/>
                        </a:lnSpc>
                        <a:spcAft>
                          <a:spcPts val="0"/>
                        </a:spcAft>
                      </a:pPr>
                      <a:r>
                        <a:rPr lang="fr-FR" sz="1100" dirty="0">
                          <a:effectLst/>
                        </a:rPr>
                        <a:t>Les grandes fêtes et coutumes</a:t>
                      </a:r>
                      <a:endParaRPr lang="de-DE" sz="1100" dirty="0">
                        <a:effectLst/>
                      </a:endParaRPr>
                    </a:p>
                    <a:p>
                      <a:pPr algn="just">
                        <a:lnSpc>
                          <a:spcPct val="115000"/>
                        </a:lnSpc>
                        <a:spcAft>
                          <a:spcPts val="0"/>
                        </a:spcAft>
                      </a:pPr>
                      <a:r>
                        <a:rPr lang="fr-FR" sz="1100" dirty="0">
                          <a:effectLst/>
                        </a:rPr>
                        <a:t>Les recettes</a:t>
                      </a:r>
                      <a:endParaRPr lang="de-DE" sz="1100" dirty="0">
                        <a:effectLst/>
                        <a:latin typeface="Calibri"/>
                        <a:ea typeface="Calibri"/>
                        <a:cs typeface="Times New Roman"/>
                      </a:endParaRPr>
                    </a:p>
                  </a:txBody>
                  <a:tcPr marL="66251" marR="66251" marT="0" marB="0"/>
                </a:tc>
              </a:tr>
            </a:tbl>
          </a:graphicData>
        </a:graphic>
      </p:graphicFrame>
      <p:sp>
        <p:nvSpPr>
          <p:cNvPr id="5" name="Rectangle 1"/>
          <p:cNvSpPr>
            <a:spLocks noChangeArrowheads="1"/>
          </p:cNvSpPr>
          <p:nvPr/>
        </p:nvSpPr>
        <p:spPr bwMode="auto">
          <a:xfrm>
            <a:off x="1547664" y="1194248"/>
            <a:ext cx="608416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de-DE"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Une progressivité est ménagée à partir des trois thématiques proposées tout au long du cycle.</a:t>
            </a:r>
            <a:endParaRPr kumimoji="0" lang="fr-FR" altLang="de-DE"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2625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1"/>
            <a:ext cx="8035280" cy="792088"/>
          </a:xfrm>
        </p:spPr>
        <p:txBody>
          <a:bodyPr>
            <a:normAutofit fontScale="90000"/>
          </a:bodyPr>
          <a:lstStyle/>
          <a:p>
            <a:r>
              <a:rPr lang="fr-FR" dirty="0" smtClean="0"/>
              <a:t>4) Activités culturelles : synthèse C3</a:t>
            </a:r>
            <a:endParaRPr lang="de-DE" dirty="0"/>
          </a:p>
        </p:txBody>
      </p:sp>
      <p:sp>
        <p:nvSpPr>
          <p:cNvPr id="5" name="Rectangle 1"/>
          <p:cNvSpPr>
            <a:spLocks noChangeArrowheads="1"/>
          </p:cNvSpPr>
          <p:nvPr/>
        </p:nvSpPr>
        <p:spPr bwMode="auto">
          <a:xfrm>
            <a:off x="1547664" y="1109610"/>
            <a:ext cx="608416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de-DE"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de-DE"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fr-FR"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Espace réservé du contenu 2"/>
          <p:cNvSpPr>
            <a:spLocks noGrp="1"/>
          </p:cNvSpPr>
          <p:nvPr>
            <p:ph idx="1"/>
          </p:nvPr>
        </p:nvSpPr>
        <p:spPr>
          <a:xfrm>
            <a:off x="827584" y="2248382"/>
            <a:ext cx="7402016" cy="4348969"/>
          </a:xfrm>
        </p:spPr>
        <p:txBody>
          <a:bodyPr>
            <a:normAutofit/>
          </a:bodyPr>
          <a:lstStyle/>
          <a:p>
            <a:r>
              <a:rPr lang="fr-FR" dirty="0" smtClean="0"/>
              <a:t>La </a:t>
            </a:r>
            <a:r>
              <a:rPr lang="fr-FR" dirty="0"/>
              <a:t>personne et la vie quotidienne.</a:t>
            </a:r>
            <a:endParaRPr lang="de-DE" dirty="0"/>
          </a:p>
          <a:p>
            <a:r>
              <a:rPr lang="fr-FR" dirty="0" smtClean="0"/>
              <a:t>Des </a:t>
            </a:r>
            <a:r>
              <a:rPr lang="fr-FR" dirty="0"/>
              <a:t>repères géographiques, historiques et culturels dans la langue étudiée.</a:t>
            </a:r>
            <a:endParaRPr lang="de-DE" dirty="0"/>
          </a:p>
          <a:p>
            <a:r>
              <a:rPr lang="fr-FR" dirty="0" smtClean="0"/>
              <a:t>L’imaginaire</a:t>
            </a:r>
            <a:r>
              <a:rPr lang="fr-FR" dirty="0"/>
              <a:t>.</a:t>
            </a:r>
            <a:endParaRPr lang="de-DE" dirty="0"/>
          </a:p>
          <a:p>
            <a:endParaRPr lang="fr-FR" dirty="0" smtClean="0"/>
          </a:p>
          <a:p>
            <a:pPr marL="45720" indent="0">
              <a:buNone/>
            </a:pPr>
            <a:r>
              <a:rPr lang="fr-FR" dirty="0" smtClean="0"/>
              <a:t>Modes </a:t>
            </a:r>
            <a:r>
              <a:rPr lang="fr-FR" dirty="0"/>
              <a:t>de vie, fêtes et traditions, quelques repères historiques et géographiques, quelques personnages de la culture de l’aire concernée, monuments et œuvres célèbres, contes, légendes, comptines sont découverts et étudiés en contexte grâce aux possibilités offertes par la vie de classe, les activités ritualisées, les centres d’intérêt et les divers évènements qui rythment l’année scolaire</a:t>
            </a:r>
            <a:r>
              <a:rPr lang="fr-FR" dirty="0" smtClean="0"/>
              <a:t>.</a:t>
            </a:r>
          </a:p>
          <a:p>
            <a:pPr marL="45720" indent="0">
              <a:buNone/>
            </a:pPr>
            <a:endParaRPr lang="de-DE" dirty="0"/>
          </a:p>
          <a:p>
            <a:pPr marL="45720" indent="0">
              <a:buNone/>
            </a:pPr>
            <a:endParaRPr lang="de-DE" dirty="0"/>
          </a:p>
        </p:txBody>
      </p:sp>
      <p:sp>
        <p:nvSpPr>
          <p:cNvPr id="6" name="Rectangle 5"/>
          <p:cNvSpPr/>
          <p:nvPr/>
        </p:nvSpPr>
        <p:spPr>
          <a:xfrm>
            <a:off x="1043608" y="1540497"/>
            <a:ext cx="7416824" cy="707886"/>
          </a:xfrm>
          <a:prstGeom prst="rect">
            <a:avLst/>
          </a:prstGeom>
        </p:spPr>
        <p:txBody>
          <a:bodyPr wrap="square">
            <a:spAutoFit/>
          </a:bodyPr>
          <a:lstStyle/>
          <a:p>
            <a:r>
              <a:rPr lang="fr-FR" sz="2000" b="1" dirty="0">
                <a:solidFill>
                  <a:schemeClr val="accent2"/>
                </a:solidFill>
              </a:rPr>
              <a:t>Au cycle 3, les connaissances culturelles sont réparties selon trois axes :</a:t>
            </a:r>
            <a:endParaRPr lang="de-DE" sz="2000" b="1" dirty="0">
              <a:solidFill>
                <a:schemeClr val="accent2"/>
              </a:solidFill>
            </a:endParaRPr>
          </a:p>
        </p:txBody>
      </p:sp>
      <p:sp>
        <p:nvSpPr>
          <p:cNvPr id="7" name="Flèche droite 6"/>
          <p:cNvSpPr/>
          <p:nvPr/>
        </p:nvSpPr>
        <p:spPr>
          <a:xfrm rot="5400000">
            <a:off x="3406481" y="3654002"/>
            <a:ext cx="549037" cy="360040"/>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487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0</TotalTime>
  <Words>861</Words>
  <Application>Microsoft Office PowerPoint</Application>
  <PresentationFormat>Affichage à l'écran (4:3)</PresentationFormat>
  <Paragraphs>178</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Perspective</vt:lpstr>
      <vt:lpstr>Formation des enseignants LCO</vt:lpstr>
      <vt:lpstr>Planning                         9h-15h</vt:lpstr>
      <vt:lpstr>2) Observations en classe</vt:lpstr>
      <vt:lpstr>2) Observations en classe : synthèse</vt:lpstr>
      <vt:lpstr>3) Les nouveaux programmes LV</vt:lpstr>
      <vt:lpstr>4) LV et activités culturelles</vt:lpstr>
      <vt:lpstr>4) Activités culturelles : objectifs</vt:lpstr>
      <vt:lpstr>4) Activités culturelles : synthèse C2</vt:lpstr>
      <vt:lpstr>4) Activités culturelles : synthèse C3</vt:lpstr>
      <vt:lpstr>5) EMC et albums</vt:lpstr>
      <vt:lpstr>Présentation PowerPoint</vt:lpstr>
      <vt:lpstr>Présentation PowerPoint</vt:lpstr>
      <vt:lpstr>5) EMC et albums</vt:lpstr>
      <vt:lpstr>PAUSE MERIDIENNE</vt:lpstr>
      <vt:lpstr>6) Langue orale</vt:lpstr>
      <vt:lpstr>6) Langue orale</vt:lpstr>
      <vt:lpstr>Comprendre l’oral cycle 2</vt:lpstr>
      <vt:lpstr>S’exprimer oralement en continu cycle 2</vt:lpstr>
      <vt:lpstr>Ecouter et comprendre cycle 3</vt:lpstr>
      <vt:lpstr>Parler en continu cycle 3</vt:lpstr>
      <vt:lpstr>Réagir et dialoguer cycle 3</vt:lpstr>
      <vt:lpstr>6) Langue orale</vt:lpstr>
      <vt:lpstr>6) Langue orale</vt:lpstr>
      <vt:lpstr>7) Bilan et échanges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des enseignants LCO</dc:title>
  <dc:creator>ien</dc:creator>
  <cp:lastModifiedBy>ien</cp:lastModifiedBy>
  <cp:revision>48</cp:revision>
  <dcterms:created xsi:type="dcterms:W3CDTF">2016-04-13T15:59:57Z</dcterms:created>
  <dcterms:modified xsi:type="dcterms:W3CDTF">2016-04-28T12:57:01Z</dcterms:modified>
</cp:coreProperties>
</file>